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Default Extension="xlsx" ContentType="application/vnd.openxmlformats-officedocument.spreadsheetml.sheet"/>
  <Override PartName="/ppt/charts/chart3.xml" ContentType="application/vnd.openxmlformats-officedocument.drawingml.chart+xml"/>
  <Override PartName="/ppt/charts/chart4.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charts/chart1.xml" ContentType="application/vnd.openxmlformats-officedocument.drawingml.chart+xml"/>
  <Override PartName="/ppt/charts/chart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handoutMasterIdLst>
    <p:handoutMasterId r:id="rId39"/>
  </p:handoutMasterIdLst>
  <p:sldIdLst>
    <p:sldId id="830" r:id="rId2"/>
    <p:sldId id="832" r:id="rId3"/>
    <p:sldId id="834" r:id="rId4"/>
    <p:sldId id="835" r:id="rId5"/>
    <p:sldId id="836" r:id="rId6"/>
    <p:sldId id="837" r:id="rId7"/>
    <p:sldId id="838" r:id="rId8"/>
    <p:sldId id="839" r:id="rId9"/>
    <p:sldId id="777" r:id="rId10"/>
    <p:sldId id="779" r:id="rId11"/>
    <p:sldId id="778" r:id="rId12"/>
    <p:sldId id="780" r:id="rId13"/>
    <p:sldId id="815" r:id="rId14"/>
    <p:sldId id="798" r:id="rId15"/>
    <p:sldId id="794" r:id="rId16"/>
    <p:sldId id="795" r:id="rId17"/>
    <p:sldId id="796" r:id="rId18"/>
    <p:sldId id="797" r:id="rId19"/>
    <p:sldId id="816" r:id="rId20"/>
    <p:sldId id="799" r:id="rId21"/>
    <p:sldId id="800" r:id="rId22"/>
    <p:sldId id="817" r:id="rId23"/>
    <p:sldId id="785" r:id="rId24"/>
    <p:sldId id="786" r:id="rId25"/>
    <p:sldId id="787" r:id="rId26"/>
    <p:sldId id="788" r:id="rId27"/>
    <p:sldId id="829" r:id="rId28"/>
    <p:sldId id="831" r:id="rId29"/>
    <p:sldId id="818" r:id="rId30"/>
    <p:sldId id="789" r:id="rId31"/>
    <p:sldId id="819" r:id="rId32"/>
    <p:sldId id="790" r:id="rId33"/>
    <p:sldId id="791" r:id="rId34"/>
    <p:sldId id="807" r:id="rId35"/>
    <p:sldId id="814" r:id="rId36"/>
    <p:sldId id="716" r:id="rId37"/>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CC3300"/>
    <a:srgbClr val="000099"/>
    <a:srgbClr val="FF0000"/>
    <a:srgbClr val="0066CC"/>
    <a:srgbClr val="FFFF66"/>
    <a:srgbClr val="EAEAEA"/>
    <a:srgbClr val="3366C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6813" autoAdjust="0"/>
    <p:restoredTop sz="83880" autoAdjust="0"/>
  </p:normalViewPr>
  <p:slideViewPr>
    <p:cSldViewPr>
      <p:cViewPr>
        <p:scale>
          <a:sx n="65" d="100"/>
          <a:sy n="65" d="100"/>
        </p:scale>
        <p:origin x="-1636" y="-484"/>
      </p:cViewPr>
      <p:guideLst>
        <p:guide orient="horz" pos="2160"/>
        <p:guide pos="2880"/>
      </p:guideLst>
    </p:cSldViewPr>
  </p:slideViewPr>
  <p:outlineViewPr>
    <p:cViewPr>
      <p:scale>
        <a:sx n="33" d="100"/>
        <a:sy n="33" d="100"/>
      </p:scale>
      <p:origin x="0" y="27864"/>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8" d="100"/>
          <a:sy n="68" d="100"/>
        </p:scale>
        <p:origin x="-2856" y="-108"/>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___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Office_Excel____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Office_Excel____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Office_Excel____4.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chart>
    <c:plotArea>
      <c:layout/>
      <c:barChart>
        <c:barDir val="col"/>
        <c:grouping val="stacked"/>
        <c:ser>
          <c:idx val="0"/>
          <c:order val="0"/>
          <c:tx>
            <c:strRef>
              <c:f>Sheet1!$B$1</c:f>
              <c:strCache>
                <c:ptCount val="1"/>
                <c:pt idx="0">
                  <c:v>Nature</c:v>
                </c:pt>
              </c:strCache>
            </c:strRef>
          </c:tx>
          <c:cat>
            <c:strRef>
              <c:f>Sheet1!$A$2:$A$7</c:f>
              <c:strCache>
                <c:ptCount val="6"/>
                <c:pt idx="0">
                  <c:v>2011年</c:v>
                </c:pt>
                <c:pt idx="1">
                  <c:v>2012年</c:v>
                </c:pt>
                <c:pt idx="2">
                  <c:v>2013年</c:v>
                </c:pt>
                <c:pt idx="3">
                  <c:v>2014年</c:v>
                </c:pt>
                <c:pt idx="4">
                  <c:v>2015年</c:v>
                </c:pt>
                <c:pt idx="5">
                  <c:v>2016年</c:v>
                </c:pt>
              </c:strCache>
            </c:strRef>
          </c:cat>
          <c:val>
            <c:numRef>
              <c:f>Sheet1!$B$2:$B$7</c:f>
              <c:numCache>
                <c:formatCode>General</c:formatCode>
                <c:ptCount val="6"/>
                <c:pt idx="0">
                  <c:v>4</c:v>
                </c:pt>
                <c:pt idx="1">
                  <c:v>3</c:v>
                </c:pt>
                <c:pt idx="2">
                  <c:v>3</c:v>
                </c:pt>
                <c:pt idx="3">
                  <c:v>0</c:v>
                </c:pt>
                <c:pt idx="4">
                  <c:v>5</c:v>
                </c:pt>
                <c:pt idx="5">
                  <c:v>1</c:v>
                </c:pt>
              </c:numCache>
            </c:numRef>
          </c:val>
        </c:ser>
        <c:ser>
          <c:idx val="1"/>
          <c:order val="1"/>
          <c:tx>
            <c:strRef>
              <c:f>Sheet1!$C$1</c:f>
              <c:strCache>
                <c:ptCount val="1"/>
                <c:pt idx="0">
                  <c:v>Science</c:v>
                </c:pt>
              </c:strCache>
            </c:strRef>
          </c:tx>
          <c:cat>
            <c:strRef>
              <c:f>Sheet1!$A$2:$A$7</c:f>
              <c:strCache>
                <c:ptCount val="6"/>
                <c:pt idx="0">
                  <c:v>2011年</c:v>
                </c:pt>
                <c:pt idx="1">
                  <c:v>2012年</c:v>
                </c:pt>
                <c:pt idx="2">
                  <c:v>2013年</c:v>
                </c:pt>
                <c:pt idx="3">
                  <c:v>2014年</c:v>
                </c:pt>
                <c:pt idx="4">
                  <c:v>2015年</c:v>
                </c:pt>
                <c:pt idx="5">
                  <c:v>2016年</c:v>
                </c:pt>
              </c:strCache>
            </c:strRef>
          </c:cat>
          <c:val>
            <c:numRef>
              <c:f>Sheet1!$C$2:$C$7</c:f>
              <c:numCache>
                <c:formatCode>General</c:formatCode>
                <c:ptCount val="6"/>
                <c:pt idx="0">
                  <c:v>6</c:v>
                </c:pt>
                <c:pt idx="1">
                  <c:v>2</c:v>
                </c:pt>
                <c:pt idx="2">
                  <c:v>0</c:v>
                </c:pt>
                <c:pt idx="3">
                  <c:v>2</c:v>
                </c:pt>
                <c:pt idx="4">
                  <c:v>6</c:v>
                </c:pt>
                <c:pt idx="5">
                  <c:v>0</c:v>
                </c:pt>
              </c:numCache>
            </c:numRef>
          </c:val>
        </c:ser>
        <c:overlap val="100"/>
        <c:axId val="179499392"/>
        <c:axId val="179500928"/>
      </c:barChart>
      <c:catAx>
        <c:axId val="179499392"/>
        <c:scaling>
          <c:orientation val="minMax"/>
        </c:scaling>
        <c:axPos val="b"/>
        <c:tickLblPos val="nextTo"/>
        <c:crossAx val="179500928"/>
        <c:crosses val="autoZero"/>
        <c:auto val="1"/>
        <c:lblAlgn val="ctr"/>
        <c:lblOffset val="100"/>
      </c:catAx>
      <c:valAx>
        <c:axId val="179500928"/>
        <c:scaling>
          <c:orientation val="minMax"/>
        </c:scaling>
        <c:axPos val="l"/>
        <c:majorGridlines/>
        <c:numFmt formatCode="General" sourceLinked="1"/>
        <c:tickLblPos val="nextTo"/>
        <c:crossAx val="179499392"/>
        <c:crosses val="autoZero"/>
        <c:crossBetween val="between"/>
      </c:valAx>
    </c:plotArea>
    <c:legend>
      <c:legendPos val="r"/>
      <c:layout/>
    </c:legend>
    <c:plotVisOnly val="1"/>
  </c:chart>
  <c:txPr>
    <a:bodyPr/>
    <a:lstStyle/>
    <a:p>
      <a:pPr>
        <a:defRPr sz="1800"/>
      </a:pPr>
      <a:endParaRPr lang="zh-CN"/>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date1904 val="1"/>
  <c:lang val="zh-CN"/>
  <c:chart>
    <c:plotArea>
      <c:layout/>
      <c:barChart>
        <c:barDir val="col"/>
        <c:grouping val="stacked"/>
        <c:ser>
          <c:idx val="0"/>
          <c:order val="0"/>
          <c:tx>
            <c:strRef>
              <c:f>Sheet1!$B$1</c:f>
              <c:strCache>
                <c:ptCount val="1"/>
                <c:pt idx="0">
                  <c:v>Nature</c:v>
                </c:pt>
              </c:strCache>
            </c:strRef>
          </c:tx>
          <c:cat>
            <c:strRef>
              <c:f>Sheet1!$A$2:$A$8</c:f>
              <c:strCache>
                <c:ptCount val="7"/>
                <c:pt idx="0">
                  <c:v>2010年</c:v>
                </c:pt>
                <c:pt idx="1">
                  <c:v>2011年</c:v>
                </c:pt>
                <c:pt idx="2">
                  <c:v>2012年</c:v>
                </c:pt>
                <c:pt idx="3">
                  <c:v>2013年</c:v>
                </c:pt>
                <c:pt idx="4">
                  <c:v>2014年</c:v>
                </c:pt>
                <c:pt idx="5">
                  <c:v>2015年</c:v>
                </c:pt>
                <c:pt idx="6">
                  <c:v>2016年</c:v>
                </c:pt>
              </c:strCache>
            </c:strRef>
          </c:cat>
          <c:val>
            <c:numRef>
              <c:f>Sheet1!$B$2:$B$8</c:f>
              <c:numCache>
                <c:formatCode>General</c:formatCode>
                <c:ptCount val="7"/>
                <c:pt idx="0">
                  <c:v>0</c:v>
                </c:pt>
                <c:pt idx="1">
                  <c:v>2</c:v>
                </c:pt>
                <c:pt idx="2">
                  <c:v>4</c:v>
                </c:pt>
                <c:pt idx="3">
                  <c:v>1</c:v>
                </c:pt>
                <c:pt idx="4">
                  <c:v>0</c:v>
                </c:pt>
                <c:pt idx="5">
                  <c:v>1</c:v>
                </c:pt>
                <c:pt idx="6">
                  <c:v>0</c:v>
                </c:pt>
              </c:numCache>
            </c:numRef>
          </c:val>
        </c:ser>
        <c:ser>
          <c:idx val="1"/>
          <c:order val="1"/>
          <c:tx>
            <c:strRef>
              <c:f>Sheet1!$C$1</c:f>
              <c:strCache>
                <c:ptCount val="1"/>
                <c:pt idx="0">
                  <c:v>Science</c:v>
                </c:pt>
              </c:strCache>
            </c:strRef>
          </c:tx>
          <c:cat>
            <c:strRef>
              <c:f>Sheet1!$A$2:$A$8</c:f>
              <c:strCache>
                <c:ptCount val="7"/>
                <c:pt idx="0">
                  <c:v>2010年</c:v>
                </c:pt>
                <c:pt idx="1">
                  <c:v>2011年</c:v>
                </c:pt>
                <c:pt idx="2">
                  <c:v>2012年</c:v>
                </c:pt>
                <c:pt idx="3">
                  <c:v>2013年</c:v>
                </c:pt>
                <c:pt idx="4">
                  <c:v>2014年</c:v>
                </c:pt>
                <c:pt idx="5">
                  <c:v>2015年</c:v>
                </c:pt>
                <c:pt idx="6">
                  <c:v>2016年</c:v>
                </c:pt>
              </c:strCache>
            </c:strRef>
          </c:cat>
          <c:val>
            <c:numRef>
              <c:f>Sheet1!$C$2:$C$8</c:f>
              <c:numCache>
                <c:formatCode>General</c:formatCode>
                <c:ptCount val="7"/>
                <c:pt idx="0">
                  <c:v>4</c:v>
                </c:pt>
                <c:pt idx="1">
                  <c:v>3</c:v>
                </c:pt>
                <c:pt idx="2">
                  <c:v>2</c:v>
                </c:pt>
                <c:pt idx="3">
                  <c:v>4</c:v>
                </c:pt>
                <c:pt idx="4">
                  <c:v>1</c:v>
                </c:pt>
                <c:pt idx="5">
                  <c:v>0</c:v>
                </c:pt>
                <c:pt idx="6">
                  <c:v>0</c:v>
                </c:pt>
              </c:numCache>
            </c:numRef>
          </c:val>
        </c:ser>
        <c:overlap val="100"/>
        <c:axId val="180054272"/>
        <c:axId val="180056064"/>
      </c:barChart>
      <c:catAx>
        <c:axId val="180054272"/>
        <c:scaling>
          <c:orientation val="minMax"/>
        </c:scaling>
        <c:axPos val="b"/>
        <c:tickLblPos val="nextTo"/>
        <c:crossAx val="180056064"/>
        <c:crosses val="autoZero"/>
        <c:auto val="1"/>
        <c:lblAlgn val="ctr"/>
        <c:lblOffset val="100"/>
      </c:catAx>
      <c:valAx>
        <c:axId val="180056064"/>
        <c:scaling>
          <c:orientation val="minMax"/>
        </c:scaling>
        <c:axPos val="l"/>
        <c:majorGridlines/>
        <c:numFmt formatCode="General" sourceLinked="1"/>
        <c:tickLblPos val="nextTo"/>
        <c:crossAx val="180054272"/>
        <c:crosses val="autoZero"/>
        <c:crossBetween val="between"/>
      </c:valAx>
    </c:plotArea>
    <c:legend>
      <c:legendPos val="r"/>
      <c:layout/>
    </c:legend>
    <c:plotVisOnly val="1"/>
  </c:chart>
  <c:txPr>
    <a:bodyPr/>
    <a:lstStyle/>
    <a:p>
      <a:pPr>
        <a:defRPr sz="1800"/>
      </a:pPr>
      <a:endParaRPr lang="zh-CN"/>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date1904 val="1"/>
  <c:lang val="zh-CN"/>
  <c:chart>
    <c:plotArea>
      <c:layout/>
      <c:barChart>
        <c:barDir val="col"/>
        <c:grouping val="stacked"/>
        <c:ser>
          <c:idx val="0"/>
          <c:order val="0"/>
          <c:tx>
            <c:strRef>
              <c:f>Sheet1!$B$1</c:f>
              <c:strCache>
                <c:ptCount val="1"/>
                <c:pt idx="0">
                  <c:v>Nature</c:v>
                </c:pt>
              </c:strCache>
            </c:strRef>
          </c:tx>
          <c:cat>
            <c:strRef>
              <c:f>Sheet1!$A$2:$A$7</c:f>
              <c:strCache>
                <c:ptCount val="6"/>
                <c:pt idx="0">
                  <c:v>2011年</c:v>
                </c:pt>
                <c:pt idx="1">
                  <c:v>2012年</c:v>
                </c:pt>
                <c:pt idx="2">
                  <c:v>2013年</c:v>
                </c:pt>
                <c:pt idx="3">
                  <c:v>2014年</c:v>
                </c:pt>
                <c:pt idx="4">
                  <c:v>2015年</c:v>
                </c:pt>
                <c:pt idx="5">
                  <c:v>2016年</c:v>
                </c:pt>
              </c:strCache>
            </c:strRef>
          </c:cat>
          <c:val>
            <c:numRef>
              <c:f>Sheet1!$B$2:$B$7</c:f>
              <c:numCache>
                <c:formatCode>General</c:formatCode>
                <c:ptCount val="6"/>
                <c:pt idx="0">
                  <c:v>0</c:v>
                </c:pt>
                <c:pt idx="1">
                  <c:v>4</c:v>
                </c:pt>
                <c:pt idx="2">
                  <c:v>5</c:v>
                </c:pt>
                <c:pt idx="3">
                  <c:v>1</c:v>
                </c:pt>
                <c:pt idx="4">
                  <c:v>1</c:v>
                </c:pt>
                <c:pt idx="5">
                  <c:v>0</c:v>
                </c:pt>
              </c:numCache>
            </c:numRef>
          </c:val>
        </c:ser>
        <c:ser>
          <c:idx val="1"/>
          <c:order val="1"/>
          <c:tx>
            <c:strRef>
              <c:f>Sheet1!$C$1</c:f>
              <c:strCache>
                <c:ptCount val="1"/>
                <c:pt idx="0">
                  <c:v>Science</c:v>
                </c:pt>
              </c:strCache>
            </c:strRef>
          </c:tx>
          <c:cat>
            <c:strRef>
              <c:f>Sheet1!$A$2:$A$7</c:f>
              <c:strCache>
                <c:ptCount val="6"/>
                <c:pt idx="0">
                  <c:v>2011年</c:v>
                </c:pt>
                <c:pt idx="1">
                  <c:v>2012年</c:v>
                </c:pt>
                <c:pt idx="2">
                  <c:v>2013年</c:v>
                </c:pt>
                <c:pt idx="3">
                  <c:v>2014年</c:v>
                </c:pt>
                <c:pt idx="4">
                  <c:v>2015年</c:v>
                </c:pt>
                <c:pt idx="5">
                  <c:v>2016年</c:v>
                </c:pt>
              </c:strCache>
            </c:strRef>
          </c:cat>
          <c:val>
            <c:numRef>
              <c:f>Sheet1!$C$2:$C$7</c:f>
              <c:numCache>
                <c:formatCode>General</c:formatCode>
                <c:ptCount val="6"/>
                <c:pt idx="0">
                  <c:v>1</c:v>
                </c:pt>
                <c:pt idx="1">
                  <c:v>1</c:v>
                </c:pt>
                <c:pt idx="2">
                  <c:v>2</c:v>
                </c:pt>
                <c:pt idx="3">
                  <c:v>5</c:v>
                </c:pt>
                <c:pt idx="4">
                  <c:v>6</c:v>
                </c:pt>
                <c:pt idx="5">
                  <c:v>0</c:v>
                </c:pt>
              </c:numCache>
            </c:numRef>
          </c:val>
        </c:ser>
        <c:overlap val="100"/>
        <c:axId val="178344320"/>
        <c:axId val="178345856"/>
      </c:barChart>
      <c:catAx>
        <c:axId val="178344320"/>
        <c:scaling>
          <c:orientation val="minMax"/>
        </c:scaling>
        <c:axPos val="b"/>
        <c:tickLblPos val="nextTo"/>
        <c:crossAx val="178345856"/>
        <c:crosses val="autoZero"/>
        <c:auto val="1"/>
        <c:lblAlgn val="ctr"/>
        <c:lblOffset val="100"/>
      </c:catAx>
      <c:valAx>
        <c:axId val="178345856"/>
        <c:scaling>
          <c:orientation val="minMax"/>
        </c:scaling>
        <c:axPos val="l"/>
        <c:majorGridlines/>
        <c:numFmt formatCode="General" sourceLinked="1"/>
        <c:tickLblPos val="nextTo"/>
        <c:crossAx val="178344320"/>
        <c:crosses val="autoZero"/>
        <c:crossBetween val="between"/>
      </c:valAx>
    </c:plotArea>
    <c:legend>
      <c:legendPos val="r"/>
      <c:layout/>
    </c:legend>
    <c:plotVisOnly val="1"/>
  </c:chart>
  <c:txPr>
    <a:bodyPr/>
    <a:lstStyle/>
    <a:p>
      <a:pPr>
        <a:defRPr sz="1800"/>
      </a:pPr>
      <a:endParaRPr lang="zh-CN"/>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date1904 val="1"/>
  <c:lang val="zh-CN"/>
  <c:chart>
    <c:plotArea>
      <c:layout/>
      <c:barChart>
        <c:barDir val="col"/>
        <c:grouping val="stacked"/>
        <c:ser>
          <c:idx val="0"/>
          <c:order val="0"/>
          <c:tx>
            <c:strRef>
              <c:f>Sheet1!$B$1</c:f>
              <c:strCache>
                <c:ptCount val="1"/>
                <c:pt idx="0">
                  <c:v>Nature</c:v>
                </c:pt>
              </c:strCache>
            </c:strRef>
          </c:tx>
          <c:cat>
            <c:strRef>
              <c:f>Sheet1!$A$2:$A$7</c:f>
              <c:strCache>
                <c:ptCount val="6"/>
                <c:pt idx="0">
                  <c:v>2011年</c:v>
                </c:pt>
                <c:pt idx="1">
                  <c:v>2012年</c:v>
                </c:pt>
                <c:pt idx="2">
                  <c:v>2013年</c:v>
                </c:pt>
                <c:pt idx="3">
                  <c:v>2014年</c:v>
                </c:pt>
                <c:pt idx="4">
                  <c:v>2015年</c:v>
                </c:pt>
                <c:pt idx="5">
                  <c:v>2016年</c:v>
                </c:pt>
              </c:strCache>
            </c:strRef>
          </c:cat>
          <c:val>
            <c:numRef>
              <c:f>Sheet1!$B$2:$B$7</c:f>
              <c:numCache>
                <c:formatCode>General</c:formatCode>
                <c:ptCount val="6"/>
                <c:pt idx="0">
                  <c:v>6</c:v>
                </c:pt>
                <c:pt idx="1">
                  <c:v>11</c:v>
                </c:pt>
                <c:pt idx="2">
                  <c:v>9</c:v>
                </c:pt>
                <c:pt idx="3">
                  <c:v>1</c:v>
                </c:pt>
                <c:pt idx="4">
                  <c:v>7</c:v>
                </c:pt>
                <c:pt idx="5">
                  <c:v>1</c:v>
                </c:pt>
              </c:numCache>
            </c:numRef>
          </c:val>
        </c:ser>
        <c:ser>
          <c:idx val="1"/>
          <c:order val="1"/>
          <c:tx>
            <c:strRef>
              <c:f>Sheet1!$C$1</c:f>
              <c:strCache>
                <c:ptCount val="1"/>
                <c:pt idx="0">
                  <c:v>Science</c:v>
                </c:pt>
              </c:strCache>
            </c:strRef>
          </c:tx>
          <c:cat>
            <c:strRef>
              <c:f>Sheet1!$A$2:$A$7</c:f>
              <c:strCache>
                <c:ptCount val="6"/>
                <c:pt idx="0">
                  <c:v>2011年</c:v>
                </c:pt>
                <c:pt idx="1">
                  <c:v>2012年</c:v>
                </c:pt>
                <c:pt idx="2">
                  <c:v>2013年</c:v>
                </c:pt>
                <c:pt idx="3">
                  <c:v>2014年</c:v>
                </c:pt>
                <c:pt idx="4">
                  <c:v>2015年</c:v>
                </c:pt>
                <c:pt idx="5">
                  <c:v>2016年</c:v>
                </c:pt>
              </c:strCache>
            </c:strRef>
          </c:cat>
          <c:val>
            <c:numRef>
              <c:f>Sheet1!$C$2:$C$7</c:f>
              <c:numCache>
                <c:formatCode>General</c:formatCode>
                <c:ptCount val="6"/>
                <c:pt idx="0">
                  <c:v>10</c:v>
                </c:pt>
                <c:pt idx="1">
                  <c:v>5</c:v>
                </c:pt>
                <c:pt idx="2">
                  <c:v>6</c:v>
                </c:pt>
                <c:pt idx="3">
                  <c:v>8</c:v>
                </c:pt>
                <c:pt idx="4">
                  <c:v>8</c:v>
                </c:pt>
                <c:pt idx="5">
                  <c:v>0</c:v>
                </c:pt>
              </c:numCache>
            </c:numRef>
          </c:val>
        </c:ser>
        <c:overlap val="100"/>
        <c:axId val="178374912"/>
        <c:axId val="178376704"/>
      </c:barChart>
      <c:catAx>
        <c:axId val="178374912"/>
        <c:scaling>
          <c:orientation val="minMax"/>
        </c:scaling>
        <c:axPos val="b"/>
        <c:tickLblPos val="nextTo"/>
        <c:crossAx val="178376704"/>
        <c:crosses val="autoZero"/>
        <c:auto val="1"/>
        <c:lblAlgn val="ctr"/>
        <c:lblOffset val="100"/>
      </c:catAx>
      <c:valAx>
        <c:axId val="178376704"/>
        <c:scaling>
          <c:orientation val="minMax"/>
        </c:scaling>
        <c:axPos val="l"/>
        <c:majorGridlines/>
        <c:numFmt formatCode="General" sourceLinked="1"/>
        <c:tickLblPos val="nextTo"/>
        <c:crossAx val="178374912"/>
        <c:crosses val="autoZero"/>
        <c:crossBetween val="between"/>
      </c:valAx>
    </c:plotArea>
    <c:legend>
      <c:legendPos val="r"/>
      <c:layout/>
    </c:legend>
    <c:plotVisOnly val="1"/>
  </c:chart>
  <c:txPr>
    <a:bodyPr/>
    <a:lstStyle/>
    <a:p>
      <a:pPr>
        <a:defRPr sz="1800"/>
      </a:pPr>
      <a:endParaRPr lang="zh-CN"/>
    </a:p>
  </c:txPr>
  <c:externalData r:id="rId1"/>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宋体" pitchFamily="2" charset="-122"/>
              </a:defRPr>
            </a:lvl1pPr>
          </a:lstStyle>
          <a:p>
            <a:pPr>
              <a:defRPr/>
            </a:pPr>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ea typeface="宋体" pitchFamily="2" charset="-122"/>
              </a:defRPr>
            </a:lvl1pPr>
          </a:lstStyle>
          <a:p>
            <a:pPr>
              <a:defRPr/>
            </a:pPr>
            <a:fld id="{EC65EB90-AE42-4056-B0B4-9D6DAF6E001B}" type="datetimeFigureOut">
              <a:rPr lang="zh-CN" altLang="en-US"/>
              <a:pPr>
                <a:defRPr/>
              </a:pPr>
              <a:t>2017/5/7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宋体" pitchFamily="2" charset="-122"/>
              </a:defRPr>
            </a:lvl1pPr>
          </a:lstStyle>
          <a:p>
            <a:pPr>
              <a:defRPr/>
            </a:pP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ea typeface="宋体" pitchFamily="2" charset="-122"/>
              </a:defRPr>
            </a:lvl1pPr>
          </a:lstStyle>
          <a:p>
            <a:pPr>
              <a:defRPr/>
            </a:pPr>
            <a:fld id="{607E964A-FC2B-474E-9469-BA4114D81A72}" type="slidenum">
              <a:rPr lang="zh-CN" altLang="en-US"/>
              <a:pPr>
                <a:defRPr/>
              </a:pPr>
              <a:t>‹#›</a:t>
            </a:fld>
            <a:endParaRPr lang="zh-CN" altLang="en-US"/>
          </a:p>
        </p:txBody>
      </p:sp>
    </p:spTree>
    <p:extLst>
      <p:ext uri="{BB962C8B-B14F-4D97-AF65-F5344CB8AC3E}">
        <p14:creationId xmlns:p14="http://schemas.microsoft.com/office/powerpoint/2010/main" xmlns="" val="152302235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1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endParaRPr lang="en-US" altLang="zh-CN"/>
          </a:p>
        </p:txBody>
      </p:sp>
      <p:sp>
        <p:nvSpPr>
          <p:cNvPr id="49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922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922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en-US" altLang="zh-CN"/>
          </a:p>
        </p:txBody>
      </p:sp>
      <p:sp>
        <p:nvSpPr>
          <p:cNvPr id="922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Arial" pitchFamily="34" charset="0"/>
                <a:ea typeface="宋体" pitchFamily="2" charset="-122"/>
              </a:defRPr>
            </a:lvl1pPr>
          </a:lstStyle>
          <a:p>
            <a:pPr>
              <a:defRPr/>
            </a:pPr>
            <a:fld id="{A005BF69-F17E-4B8A-A570-6946DCBE2A89}" type="slidenum">
              <a:rPr lang="en-US" altLang="zh-CN"/>
              <a:pPr>
                <a:defRPr/>
              </a:pPr>
              <a:t>‹#›</a:t>
            </a:fld>
            <a:endParaRPr lang="en-US" altLang="zh-CN"/>
          </a:p>
        </p:txBody>
      </p:sp>
    </p:spTree>
    <p:extLst>
      <p:ext uri="{BB962C8B-B14F-4D97-AF65-F5344CB8AC3E}">
        <p14:creationId xmlns:p14="http://schemas.microsoft.com/office/powerpoint/2010/main" xmlns="" val="3721488210"/>
      </p:ext>
    </p:extLst>
  </p:cSld>
  <p:clrMap bg1="lt1" tx1="dk1" bg2="lt2" tx2="dk2" accent1="accent1" accent2="accent2" accent3="accent3" accent4="accent4" accent5="accent5" accent6="accent6" hlink="hlink" folHlink="folHlink"/>
  <p:hf hdr="0"/>
  <p:notesStyle>
    <a:lvl1pPr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ln/>
        </p:spPr>
        <p:txBody>
          <a:bodyPr/>
          <a:lstStyle/>
          <a:p>
            <a:endParaRPr lang="zh-CN" altLang="en-US" dirty="0" smtClean="0">
              <a:latin typeface="Arial" charset="0"/>
              <a:ea typeface="宋体" charset="-122"/>
            </a:endParaRPr>
          </a:p>
        </p:txBody>
      </p:sp>
      <p:sp>
        <p:nvSpPr>
          <p:cNvPr id="50180" name="日期占位符 3"/>
          <p:cNvSpPr>
            <a:spLocks noGrp="1"/>
          </p:cNvSpPr>
          <p:nvPr>
            <p:ph type="dt" sz="quarter" idx="1"/>
          </p:nvPr>
        </p:nvSpPr>
        <p:spPr>
          <a:noFill/>
        </p:spPr>
        <p:txBody>
          <a:bodyPr/>
          <a:lstStyle/>
          <a:p>
            <a:endParaRPr lang="en-US" altLang="zh-CN" smtClean="0">
              <a:latin typeface="Arial" charset="0"/>
              <a:ea typeface="宋体" charset="-122"/>
            </a:endParaRPr>
          </a:p>
        </p:txBody>
      </p:sp>
      <p:sp>
        <p:nvSpPr>
          <p:cNvPr id="50181" name="页脚占位符 4"/>
          <p:cNvSpPr>
            <a:spLocks noGrp="1"/>
          </p:cNvSpPr>
          <p:nvPr>
            <p:ph type="ftr" sz="quarter" idx="4"/>
          </p:nvPr>
        </p:nvSpPr>
        <p:spPr>
          <a:noFill/>
        </p:spPr>
        <p:txBody>
          <a:bodyPr/>
          <a:lstStyle/>
          <a:p>
            <a:endParaRPr lang="en-US" altLang="zh-CN" smtClean="0">
              <a:latin typeface="Arial" charset="0"/>
              <a:ea typeface="宋体" charset="-122"/>
            </a:endParaRPr>
          </a:p>
        </p:txBody>
      </p:sp>
      <p:sp>
        <p:nvSpPr>
          <p:cNvPr id="50182" name="灯片编号占位符 5"/>
          <p:cNvSpPr>
            <a:spLocks noGrp="1"/>
          </p:cNvSpPr>
          <p:nvPr>
            <p:ph type="sldNum" sz="quarter" idx="5"/>
          </p:nvPr>
        </p:nvSpPr>
        <p:spPr>
          <a:noFill/>
        </p:spPr>
        <p:txBody>
          <a:bodyPr/>
          <a:lstStyle/>
          <a:p>
            <a:fld id="{B2771C34-D08D-423F-AAA6-3B0E22424865}" type="slidenum">
              <a:rPr lang="en-US" altLang="zh-CN" smtClean="0">
                <a:latin typeface="Arial" charset="0"/>
                <a:ea typeface="宋体" charset="-122"/>
              </a:rPr>
              <a:pPr/>
              <a:t>1</a:t>
            </a:fld>
            <a:endParaRPr lang="en-US" altLang="zh-CN" smtClean="0">
              <a:latin typeface="Arial" charset="0"/>
              <a:ea typeface="宋体"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Traditional statistical problems could be</a:t>
            </a:r>
          </a:p>
          <a:p>
            <a:r>
              <a:rPr lang="en-US" altLang="zh-CN" sz="1200" kern="1200" baseline="0" dirty="0" smtClean="0">
                <a:solidFill>
                  <a:schemeClr val="tx1"/>
                </a:solidFill>
                <a:latin typeface="Arial" pitchFamily="34" charset="0"/>
                <a:ea typeface="宋体" pitchFamily="2" charset="-122"/>
                <a:cs typeface="+mn-cs"/>
              </a:rPr>
              <a:t>termed “large </a:t>
            </a:r>
            <a:r>
              <a:rPr lang="en-US" altLang="zh-CN" sz="1200" i="1" kern="1200" baseline="0" dirty="0" smtClean="0">
                <a:solidFill>
                  <a:schemeClr val="tx1"/>
                </a:solidFill>
                <a:latin typeface="Arial" pitchFamily="34" charset="0"/>
                <a:ea typeface="宋体" pitchFamily="2" charset="-122"/>
                <a:cs typeface="+mn-cs"/>
              </a:rPr>
              <a:t>n, small p”: There were many</a:t>
            </a:r>
          </a:p>
          <a:p>
            <a:r>
              <a:rPr lang="en-US" altLang="zh-CN" sz="1200" kern="1200" baseline="0" dirty="0" smtClean="0">
                <a:solidFill>
                  <a:schemeClr val="tx1"/>
                </a:solidFill>
                <a:latin typeface="Arial" pitchFamily="34" charset="0"/>
                <a:ea typeface="宋体" pitchFamily="2" charset="-122"/>
                <a:cs typeface="+mn-cs"/>
              </a:rPr>
              <a:t>observations (</a:t>
            </a:r>
            <a:r>
              <a:rPr lang="en-US" altLang="zh-CN" sz="1200" i="1" kern="1200" baseline="0" dirty="0" smtClean="0">
                <a:solidFill>
                  <a:schemeClr val="tx1"/>
                </a:solidFill>
                <a:latin typeface="Arial" pitchFamily="34" charset="0"/>
                <a:ea typeface="宋体" pitchFamily="2" charset="-122"/>
                <a:cs typeface="+mn-cs"/>
              </a:rPr>
              <a:t>n), such as participants in a</a:t>
            </a:r>
          </a:p>
          <a:p>
            <a:r>
              <a:rPr lang="en-US" altLang="zh-CN" sz="1200" kern="1200" baseline="0" dirty="0" smtClean="0">
                <a:solidFill>
                  <a:schemeClr val="tx1"/>
                </a:solidFill>
                <a:latin typeface="Arial" pitchFamily="34" charset="0"/>
                <a:ea typeface="宋体" pitchFamily="2" charset="-122"/>
                <a:cs typeface="+mn-cs"/>
              </a:rPr>
              <a:t>clinical trial, but few parameters were measured</a:t>
            </a:r>
          </a:p>
          <a:p>
            <a:r>
              <a:rPr lang="en-US" altLang="zh-CN" sz="1200" kern="1200" baseline="0" dirty="0" smtClean="0">
                <a:solidFill>
                  <a:schemeClr val="tx1"/>
                </a:solidFill>
                <a:latin typeface="Arial" pitchFamily="34" charset="0"/>
                <a:ea typeface="宋体" pitchFamily="2" charset="-122"/>
                <a:cs typeface="+mn-cs"/>
              </a:rPr>
              <a:t>(</a:t>
            </a:r>
            <a:r>
              <a:rPr lang="en-US" altLang="zh-CN" sz="1200" i="1" kern="1200" baseline="0" dirty="0" smtClean="0">
                <a:solidFill>
                  <a:schemeClr val="tx1"/>
                </a:solidFill>
                <a:latin typeface="Arial" pitchFamily="34" charset="0"/>
                <a:ea typeface="宋体" pitchFamily="2" charset="-122"/>
                <a:cs typeface="+mn-cs"/>
              </a:rPr>
              <a:t>p), and just a handful of hypotheses</a:t>
            </a:r>
          </a:p>
          <a:p>
            <a:r>
              <a:rPr lang="en-US" altLang="zh-CN" sz="1200" kern="1200" baseline="0" dirty="0" smtClean="0">
                <a:solidFill>
                  <a:schemeClr val="tx1"/>
                </a:solidFill>
                <a:latin typeface="Arial" pitchFamily="34" charset="0"/>
                <a:ea typeface="宋体" pitchFamily="2" charset="-122"/>
                <a:cs typeface="+mn-cs"/>
              </a:rPr>
              <a:t>tested.</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30</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Traditional statistical problems could be</a:t>
            </a:r>
          </a:p>
          <a:p>
            <a:r>
              <a:rPr lang="en-US" altLang="zh-CN" sz="1200" kern="1200" baseline="0" dirty="0" smtClean="0">
                <a:solidFill>
                  <a:schemeClr val="tx1"/>
                </a:solidFill>
                <a:latin typeface="Arial" pitchFamily="34" charset="0"/>
                <a:ea typeface="宋体" pitchFamily="2" charset="-122"/>
                <a:cs typeface="+mn-cs"/>
              </a:rPr>
              <a:t>termed “large </a:t>
            </a:r>
            <a:r>
              <a:rPr lang="en-US" altLang="zh-CN" sz="1200" i="1" kern="1200" baseline="0" dirty="0" smtClean="0">
                <a:solidFill>
                  <a:schemeClr val="tx1"/>
                </a:solidFill>
                <a:latin typeface="Arial" pitchFamily="34" charset="0"/>
                <a:ea typeface="宋体" pitchFamily="2" charset="-122"/>
                <a:cs typeface="+mn-cs"/>
              </a:rPr>
              <a:t>n, small p”: There were many</a:t>
            </a:r>
          </a:p>
          <a:p>
            <a:r>
              <a:rPr lang="en-US" altLang="zh-CN" sz="1200" kern="1200" baseline="0" dirty="0" smtClean="0">
                <a:solidFill>
                  <a:schemeClr val="tx1"/>
                </a:solidFill>
                <a:latin typeface="Arial" pitchFamily="34" charset="0"/>
                <a:ea typeface="宋体" pitchFamily="2" charset="-122"/>
                <a:cs typeface="+mn-cs"/>
              </a:rPr>
              <a:t>observations (</a:t>
            </a:r>
            <a:r>
              <a:rPr lang="en-US" altLang="zh-CN" sz="1200" i="1" kern="1200" baseline="0" dirty="0" smtClean="0">
                <a:solidFill>
                  <a:schemeClr val="tx1"/>
                </a:solidFill>
                <a:latin typeface="Arial" pitchFamily="34" charset="0"/>
                <a:ea typeface="宋体" pitchFamily="2" charset="-122"/>
                <a:cs typeface="+mn-cs"/>
              </a:rPr>
              <a:t>n), such as participants in a</a:t>
            </a:r>
          </a:p>
          <a:p>
            <a:r>
              <a:rPr lang="en-US" altLang="zh-CN" sz="1200" kern="1200" baseline="0" dirty="0" smtClean="0">
                <a:solidFill>
                  <a:schemeClr val="tx1"/>
                </a:solidFill>
                <a:latin typeface="Arial" pitchFamily="34" charset="0"/>
                <a:ea typeface="宋体" pitchFamily="2" charset="-122"/>
                <a:cs typeface="+mn-cs"/>
              </a:rPr>
              <a:t>clinical trial, but few parameters were measured</a:t>
            </a:r>
          </a:p>
          <a:p>
            <a:r>
              <a:rPr lang="en-US" altLang="zh-CN" sz="1200" kern="1200" baseline="0" dirty="0" smtClean="0">
                <a:solidFill>
                  <a:schemeClr val="tx1"/>
                </a:solidFill>
                <a:latin typeface="Arial" pitchFamily="34" charset="0"/>
                <a:ea typeface="宋体" pitchFamily="2" charset="-122"/>
                <a:cs typeface="+mn-cs"/>
              </a:rPr>
              <a:t>(</a:t>
            </a:r>
            <a:r>
              <a:rPr lang="en-US" altLang="zh-CN" sz="1200" i="1" kern="1200" baseline="0" dirty="0" smtClean="0">
                <a:solidFill>
                  <a:schemeClr val="tx1"/>
                </a:solidFill>
                <a:latin typeface="Arial" pitchFamily="34" charset="0"/>
                <a:ea typeface="宋体" pitchFamily="2" charset="-122"/>
                <a:cs typeface="+mn-cs"/>
              </a:rPr>
              <a:t>p), and just a handful of hypotheses</a:t>
            </a:r>
          </a:p>
          <a:p>
            <a:r>
              <a:rPr lang="en-US" altLang="zh-CN" sz="1200" kern="1200" baseline="0" dirty="0" smtClean="0">
                <a:solidFill>
                  <a:schemeClr val="tx1"/>
                </a:solidFill>
                <a:latin typeface="Arial" pitchFamily="34" charset="0"/>
                <a:ea typeface="宋体" pitchFamily="2" charset="-122"/>
                <a:cs typeface="+mn-cs"/>
              </a:rPr>
              <a:t>tested.</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32</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Traditional statistical problems could be</a:t>
            </a:r>
          </a:p>
          <a:p>
            <a:r>
              <a:rPr lang="en-US" altLang="zh-CN" sz="1200" kern="1200" baseline="0" dirty="0" smtClean="0">
                <a:solidFill>
                  <a:schemeClr val="tx1"/>
                </a:solidFill>
                <a:latin typeface="Arial" pitchFamily="34" charset="0"/>
                <a:ea typeface="宋体" pitchFamily="2" charset="-122"/>
                <a:cs typeface="+mn-cs"/>
              </a:rPr>
              <a:t>termed “large </a:t>
            </a:r>
            <a:r>
              <a:rPr lang="en-US" altLang="zh-CN" sz="1200" i="1" kern="1200" baseline="0" dirty="0" smtClean="0">
                <a:solidFill>
                  <a:schemeClr val="tx1"/>
                </a:solidFill>
                <a:latin typeface="Arial" pitchFamily="34" charset="0"/>
                <a:ea typeface="宋体" pitchFamily="2" charset="-122"/>
                <a:cs typeface="+mn-cs"/>
              </a:rPr>
              <a:t>n, small p”: There were many</a:t>
            </a:r>
          </a:p>
          <a:p>
            <a:r>
              <a:rPr lang="en-US" altLang="zh-CN" sz="1200" kern="1200" baseline="0" dirty="0" smtClean="0">
                <a:solidFill>
                  <a:schemeClr val="tx1"/>
                </a:solidFill>
                <a:latin typeface="Arial" pitchFamily="34" charset="0"/>
                <a:ea typeface="宋体" pitchFamily="2" charset="-122"/>
                <a:cs typeface="+mn-cs"/>
              </a:rPr>
              <a:t>observations (</a:t>
            </a:r>
            <a:r>
              <a:rPr lang="en-US" altLang="zh-CN" sz="1200" i="1" kern="1200" baseline="0" dirty="0" smtClean="0">
                <a:solidFill>
                  <a:schemeClr val="tx1"/>
                </a:solidFill>
                <a:latin typeface="Arial" pitchFamily="34" charset="0"/>
                <a:ea typeface="宋体" pitchFamily="2" charset="-122"/>
                <a:cs typeface="+mn-cs"/>
              </a:rPr>
              <a:t>n), such as participants in a</a:t>
            </a:r>
          </a:p>
          <a:p>
            <a:r>
              <a:rPr lang="en-US" altLang="zh-CN" sz="1200" kern="1200" baseline="0" dirty="0" smtClean="0">
                <a:solidFill>
                  <a:schemeClr val="tx1"/>
                </a:solidFill>
                <a:latin typeface="Arial" pitchFamily="34" charset="0"/>
                <a:ea typeface="宋体" pitchFamily="2" charset="-122"/>
                <a:cs typeface="+mn-cs"/>
              </a:rPr>
              <a:t>clinical trial, but few parameters were measured</a:t>
            </a:r>
          </a:p>
          <a:p>
            <a:r>
              <a:rPr lang="en-US" altLang="zh-CN" sz="1200" kern="1200" baseline="0" dirty="0" smtClean="0">
                <a:solidFill>
                  <a:schemeClr val="tx1"/>
                </a:solidFill>
                <a:latin typeface="Arial" pitchFamily="34" charset="0"/>
                <a:ea typeface="宋体" pitchFamily="2" charset="-122"/>
                <a:cs typeface="+mn-cs"/>
              </a:rPr>
              <a:t>(</a:t>
            </a:r>
            <a:r>
              <a:rPr lang="en-US" altLang="zh-CN" sz="1200" i="1" kern="1200" baseline="0" dirty="0" smtClean="0">
                <a:solidFill>
                  <a:schemeClr val="tx1"/>
                </a:solidFill>
                <a:latin typeface="Arial" pitchFamily="34" charset="0"/>
                <a:ea typeface="宋体" pitchFamily="2" charset="-122"/>
                <a:cs typeface="+mn-cs"/>
              </a:rPr>
              <a:t>p), and just a handful of hypotheses</a:t>
            </a:r>
          </a:p>
          <a:p>
            <a:r>
              <a:rPr lang="en-US" altLang="zh-CN" sz="1200" kern="1200" baseline="0" dirty="0" smtClean="0">
                <a:solidFill>
                  <a:schemeClr val="tx1"/>
                </a:solidFill>
                <a:latin typeface="Arial" pitchFamily="34" charset="0"/>
                <a:ea typeface="宋体" pitchFamily="2" charset="-122"/>
                <a:cs typeface="+mn-cs"/>
              </a:rPr>
              <a:t>tested.</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33</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the individual, the institutional</a:t>
            </a:r>
            <a:r>
              <a:rPr lang="zh-CN" altLang="en-US" dirty="0" smtClean="0"/>
              <a:t>，</a:t>
            </a:r>
            <a:r>
              <a:rPr lang="en-US" altLang="zh-CN" dirty="0" smtClean="0"/>
              <a:t>and the national.</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34</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1" kern="1200" baseline="0" dirty="0" smtClean="0">
                <a:solidFill>
                  <a:schemeClr val="tx1"/>
                </a:solidFill>
                <a:latin typeface="Arial" pitchFamily="34" charset="0"/>
                <a:ea typeface="宋体" pitchFamily="2" charset="-122"/>
                <a:cs typeface="+mn-cs"/>
              </a:rPr>
              <a:t>Jonathan Adams </a:t>
            </a:r>
            <a:r>
              <a:rPr lang="en-US" altLang="zh-CN" sz="1200" b="1" i="1" kern="1200" baseline="0" dirty="0" smtClean="0">
                <a:solidFill>
                  <a:schemeClr val="tx1"/>
                </a:solidFill>
                <a:latin typeface="Arial" pitchFamily="34" charset="0"/>
                <a:ea typeface="宋体" pitchFamily="2" charset="-122"/>
                <a:cs typeface="+mn-cs"/>
              </a:rPr>
              <a:t>was formerly director of research evaluation at Thomson Reuters and is now a research-management consultant in Leeds, UK.</a:t>
            </a:r>
          </a:p>
          <a:p>
            <a:r>
              <a:rPr lang="en-US" altLang="zh-CN" sz="1200" i="1" kern="1200" baseline="0" dirty="0" smtClean="0">
                <a:solidFill>
                  <a:schemeClr val="tx1"/>
                </a:solidFill>
                <a:latin typeface="Arial" pitchFamily="34" charset="0"/>
                <a:ea typeface="宋体" pitchFamily="2" charset="-122"/>
                <a:cs typeface="+mn-cs"/>
              </a:rPr>
              <a:t>e-mail: jonathanzadams@gmail.com</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35</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dirty="0" smtClean="0">
                <a:solidFill>
                  <a:srgbClr val="FF0000"/>
                </a:solidFill>
                <a:latin typeface="黑体" pitchFamily="49" charset="-122"/>
                <a:ea typeface="黑体" pitchFamily="49" charset="-122"/>
              </a:rPr>
              <a:t>认定了</a:t>
            </a:r>
            <a:r>
              <a:rPr lang="en-US" altLang="zh-CN" sz="1200" dirty="0" smtClean="0">
                <a:solidFill>
                  <a:srgbClr val="FF0000"/>
                </a:solidFill>
                <a:latin typeface="黑体" pitchFamily="49" charset="-122"/>
                <a:ea typeface="黑体" pitchFamily="49" charset="-122"/>
              </a:rPr>
              <a:t>13</a:t>
            </a:r>
            <a:r>
              <a:rPr lang="zh-CN" altLang="en-US" sz="1200" dirty="0" smtClean="0">
                <a:solidFill>
                  <a:srgbClr val="FF0000"/>
                </a:solidFill>
                <a:latin typeface="黑体" pitchFamily="49" charset="-122"/>
                <a:ea typeface="黑体" pitchFamily="49" charset="-122"/>
              </a:rPr>
              <a:t>个</a:t>
            </a:r>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5</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16</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en-US" altLang="zh-CN" sz="1200" b="0" i="0" kern="1200" dirty="0" smtClean="0">
                <a:solidFill>
                  <a:schemeClr val="tx1"/>
                </a:solidFill>
                <a:latin typeface="Arial" pitchFamily="34" charset="0"/>
                <a:ea typeface="宋体" pitchFamily="2" charset="-122"/>
                <a:cs typeface="+mn-cs"/>
              </a:rPr>
              <a:t>If we know the model (i.e., the transition and reward functions), we can solve for the optimal policy in about n^2 time using policy iteration. Unfortunately, if the state is composed of k binary state </a:t>
            </a:r>
            <a:r>
              <a:rPr lang="en-US" altLang="zh-CN" sz="1200" b="0" i="1" kern="1200" dirty="0" smtClean="0">
                <a:solidFill>
                  <a:schemeClr val="tx1"/>
                </a:solidFill>
                <a:latin typeface="Arial" pitchFamily="34" charset="0"/>
                <a:ea typeface="宋体" pitchFamily="2" charset="-122"/>
                <a:cs typeface="+mn-cs"/>
              </a:rPr>
              <a:t>variables</a:t>
            </a:r>
            <a:r>
              <a:rPr lang="en-US" altLang="zh-CN" sz="1200" b="0" i="0" kern="1200" dirty="0" smtClean="0">
                <a:solidFill>
                  <a:schemeClr val="tx1"/>
                </a:solidFill>
                <a:latin typeface="Arial" pitchFamily="34" charset="0"/>
                <a:ea typeface="宋体" pitchFamily="2" charset="-122"/>
                <a:cs typeface="+mn-cs"/>
              </a:rPr>
              <a:t>, then n = 2^k, so this is way too slow. In addition, what do we do if we don't know the model?</a:t>
            </a:r>
          </a:p>
          <a:p>
            <a:r>
              <a:rPr lang="en-US" altLang="zh-CN" sz="1200" b="0" i="0" kern="1200" dirty="0" smtClean="0">
                <a:solidFill>
                  <a:schemeClr val="tx1"/>
                </a:solidFill>
                <a:latin typeface="Arial" pitchFamily="34" charset="0"/>
                <a:ea typeface="宋体" pitchFamily="2" charset="-122"/>
                <a:cs typeface="+mn-cs"/>
              </a:rPr>
              <a:t>Reinforcement Learning (RL) solves both problems: we can approximately solve an MDP by replacing the sum over all states with a Monte Carlo approximation. In other words, we only update the V/Q functions (using temporal difference (TD) methods) for states that are actually visited while acting in the world. If we keep track of the transitions made and the rewards received, we can also estimate the model as we go, and then "simulate" the effects of actions without having to actually perform them.</a:t>
            </a:r>
          </a:p>
          <a:p>
            <a:r>
              <a:rPr lang="en-US" altLang="zh-CN" sz="1200" b="0" i="0" kern="1200" dirty="0" smtClean="0">
                <a:solidFill>
                  <a:schemeClr val="tx1"/>
                </a:solidFill>
                <a:latin typeface="Arial" pitchFamily="34" charset="0"/>
                <a:ea typeface="宋体" pitchFamily="2" charset="-122"/>
                <a:cs typeface="+mn-cs"/>
              </a:rPr>
              <a:t>There are three fundamental problems that RL must tackle: the exploration-exploitation tradeoff, the problem of delayed reward (credit assignment), and the need to generalize. We will discuss each in turn.</a:t>
            </a:r>
          </a:p>
          <a:p>
            <a:r>
              <a:rPr lang="en-US" altLang="zh-CN" sz="1200" b="0" i="0" kern="1200" dirty="0" smtClean="0">
                <a:solidFill>
                  <a:schemeClr val="tx1"/>
                </a:solidFill>
                <a:latin typeface="Arial" pitchFamily="34" charset="0"/>
                <a:ea typeface="宋体" pitchFamily="2" charset="-122"/>
                <a:cs typeface="+mn-cs"/>
              </a:rPr>
              <a:t>We mentioned that in RL, the agent must make trajectories through the state space to gather statistics. The </a:t>
            </a:r>
            <a:r>
              <a:rPr lang="en-US" altLang="zh-CN" sz="1200" b="0" i="1" kern="1200" dirty="0" smtClean="0">
                <a:solidFill>
                  <a:schemeClr val="tx1"/>
                </a:solidFill>
                <a:latin typeface="Arial" pitchFamily="34" charset="0"/>
                <a:ea typeface="宋体" pitchFamily="2" charset="-122"/>
                <a:cs typeface="+mn-cs"/>
              </a:rPr>
              <a:t>exploration-exploitation tradeoff</a:t>
            </a:r>
            <a:r>
              <a:rPr lang="en-US" altLang="zh-CN" sz="1200" b="0" i="0" kern="1200" dirty="0" smtClean="0">
                <a:solidFill>
                  <a:schemeClr val="tx1"/>
                </a:solidFill>
                <a:latin typeface="Arial" pitchFamily="34" charset="0"/>
                <a:ea typeface="宋体" pitchFamily="2" charset="-122"/>
                <a:cs typeface="+mn-cs"/>
              </a:rPr>
              <a:t> is the following: should we explore new (and potentially more rewarding) states, or stick with what we know to be good (exploit existing knowledge)? This problem has been extensively studied in the case of k-armed bandits, which are MDPs with a single state and k actions. The goal is to choose the optimal action to perform in that state, which is analogous to deciding which of the k levers to pull in a k-armed bandit (slot machine). There are some theoretical results (e.g., </a:t>
            </a:r>
            <a:r>
              <a:rPr lang="en-US" altLang="zh-CN" sz="1200" b="0" i="0" kern="1200" dirty="0" err="1" smtClean="0">
                <a:solidFill>
                  <a:schemeClr val="tx1"/>
                </a:solidFill>
                <a:latin typeface="Arial" pitchFamily="34" charset="0"/>
                <a:ea typeface="宋体" pitchFamily="2" charset="-122"/>
                <a:cs typeface="+mn-cs"/>
              </a:rPr>
              <a:t>Gittins</a:t>
            </a:r>
            <a:r>
              <a:rPr lang="en-US" altLang="zh-CN" sz="1200" b="0" i="0" kern="1200" dirty="0" smtClean="0">
                <a:solidFill>
                  <a:schemeClr val="tx1"/>
                </a:solidFill>
                <a:latin typeface="Arial" pitchFamily="34" charset="0"/>
                <a:ea typeface="宋体" pitchFamily="2" charset="-122"/>
                <a:cs typeface="+mn-cs"/>
              </a:rPr>
              <a:t>' indices), but they do not </a:t>
            </a:r>
            <a:r>
              <a:rPr lang="en-US" altLang="zh-CN" sz="1200" b="0" i="0" kern="1200" dirty="0" err="1" smtClean="0">
                <a:solidFill>
                  <a:schemeClr val="tx1"/>
                </a:solidFill>
                <a:latin typeface="Arial" pitchFamily="34" charset="0"/>
                <a:ea typeface="宋体" pitchFamily="2" charset="-122"/>
                <a:cs typeface="+mn-cs"/>
              </a:rPr>
              <a:t>generalise</a:t>
            </a:r>
            <a:r>
              <a:rPr lang="en-US" altLang="zh-CN" sz="1200" b="0" i="0" kern="1200" dirty="0" smtClean="0">
                <a:solidFill>
                  <a:schemeClr val="tx1"/>
                </a:solidFill>
                <a:latin typeface="Arial" pitchFamily="34" charset="0"/>
                <a:ea typeface="宋体" pitchFamily="2" charset="-122"/>
                <a:cs typeface="+mn-cs"/>
              </a:rPr>
              <a:t> to the multi-state case.</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21</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b="1" i="0" kern="1200" dirty="0" smtClean="0">
                <a:solidFill>
                  <a:schemeClr val="tx1"/>
                </a:solidFill>
                <a:latin typeface="Arial" pitchFamily="34" charset="0"/>
                <a:ea typeface="宋体" pitchFamily="2" charset="-122"/>
                <a:cs typeface="+mn-cs"/>
              </a:rPr>
              <a:t>1.</a:t>
            </a:r>
            <a:r>
              <a:rPr lang="zh-CN" altLang="en-US"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傲娇的大数据（</a:t>
            </a:r>
            <a:r>
              <a:rPr lang="en-US" altLang="zh-CN" sz="1200" b="1" i="0" kern="1200" dirty="0" smtClean="0">
                <a:solidFill>
                  <a:schemeClr val="tx1"/>
                </a:solidFill>
                <a:latin typeface="Arial" pitchFamily="34" charset="0"/>
                <a:ea typeface="宋体" pitchFamily="2" charset="-122"/>
                <a:cs typeface="+mn-cs"/>
              </a:rPr>
              <a:t>Big Data Hubris</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zh-CN" altLang="en-US" sz="1200" b="0" i="0" kern="1200" dirty="0" smtClean="0">
                <a:solidFill>
                  <a:schemeClr val="tx1"/>
                </a:solidFill>
                <a:latin typeface="Arial" pitchFamily="34" charset="0"/>
                <a:ea typeface="宋体" pitchFamily="2" charset="-122"/>
                <a:cs typeface="+mn-cs"/>
              </a:rPr>
              <a:t>意思是说，大家都把大数据作为传统数据收集和分析的“终结者”，而非锦上添花的角色。（原文：</a:t>
            </a:r>
            <a:r>
              <a:rPr lang="en-US" altLang="zh-CN" sz="1200" b="0" i="0" kern="1200" dirty="0" smtClean="0">
                <a:solidFill>
                  <a:schemeClr val="tx1"/>
                </a:solidFill>
                <a:latin typeface="Arial" pitchFamily="34" charset="0"/>
                <a:ea typeface="宋体" pitchFamily="2" charset="-122"/>
                <a:cs typeface="+mn-cs"/>
              </a:rPr>
              <a:t>Big data are a substitute for, rather than a supplement to, traditional data collection and analysis.</a:t>
            </a:r>
            <a:r>
              <a:rPr lang="zh-CN" altLang="en-US" sz="1200" b="0" i="0" kern="1200" dirty="0" smtClean="0">
                <a:solidFill>
                  <a:schemeClr val="tx1"/>
                </a:solidFill>
                <a:latin typeface="Arial" pitchFamily="34" charset="0"/>
                <a:ea typeface="宋体" pitchFamily="2" charset="-122"/>
                <a:cs typeface="+mn-cs"/>
              </a:rPr>
              <a:t>）</a:t>
            </a:r>
          </a:p>
          <a:p>
            <a:r>
              <a:rPr lang="en-US" altLang="zh-CN" sz="1200" b="1" i="0" kern="1200" dirty="0" smtClean="0">
                <a:solidFill>
                  <a:schemeClr val="tx1"/>
                </a:solidFill>
                <a:latin typeface="Arial" pitchFamily="34" charset="0"/>
                <a:ea typeface="宋体" pitchFamily="2" charset="-122"/>
                <a:cs typeface="+mn-cs"/>
              </a:rPr>
              <a:t>2.</a:t>
            </a:r>
            <a:r>
              <a:rPr lang="en-US" altLang="zh-CN" sz="1200" b="0" i="0" kern="1200" dirty="0" smtClean="0">
                <a:solidFill>
                  <a:schemeClr val="tx1"/>
                </a:solidFill>
                <a:latin typeface="Arial" pitchFamily="34" charset="0"/>
                <a:ea typeface="宋体" pitchFamily="2" charset="-122"/>
                <a:cs typeface="+mn-cs"/>
              </a:rPr>
              <a:t> </a:t>
            </a:r>
            <a:r>
              <a:rPr lang="en-US" altLang="zh-CN" sz="1200" b="1" i="0" kern="1200" dirty="0" smtClean="0">
                <a:solidFill>
                  <a:schemeClr val="tx1"/>
                </a:solidFill>
                <a:latin typeface="Arial" pitchFamily="34" charset="0"/>
                <a:ea typeface="宋体" pitchFamily="2" charset="-122"/>
                <a:cs typeface="+mn-cs"/>
              </a:rPr>
              <a:t>“</a:t>
            </a:r>
            <a:r>
              <a:rPr lang="zh-CN" altLang="en-US" sz="1200" b="1" i="0" kern="1200" dirty="0" smtClean="0">
                <a:solidFill>
                  <a:schemeClr val="tx1"/>
                </a:solidFill>
                <a:latin typeface="Arial" pitchFamily="34" charset="0"/>
                <a:ea typeface="宋体" pitchFamily="2" charset="-122"/>
                <a:cs typeface="+mn-cs"/>
              </a:rPr>
              <a:t>唯一不变的就是不停在变的”算法（</a:t>
            </a:r>
            <a:r>
              <a:rPr lang="en-US" altLang="zh-CN" sz="1200" b="1" i="0" kern="1200" dirty="0" smtClean="0">
                <a:solidFill>
                  <a:schemeClr val="tx1"/>
                </a:solidFill>
                <a:latin typeface="Arial" pitchFamily="34" charset="0"/>
                <a:ea typeface="宋体" pitchFamily="2" charset="-122"/>
                <a:cs typeface="+mn-cs"/>
              </a:rPr>
              <a:t>Algorithm Dynamics</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zh-CN" altLang="en-US" sz="1200" b="0" i="0" kern="1200" dirty="0" smtClean="0">
                <a:solidFill>
                  <a:schemeClr val="tx1"/>
                </a:solidFill>
                <a:latin typeface="Arial" pitchFamily="34" charset="0"/>
                <a:ea typeface="宋体" pitchFamily="2" charset="-122"/>
                <a:cs typeface="+mn-cs"/>
              </a:rPr>
              <a:t>这种变化包括两个方面：</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工程师的优化，用户使用习惯的进化。（原文：</a:t>
            </a:r>
            <a:r>
              <a:rPr lang="en-US" altLang="zh-CN" sz="1200" b="0" i="0" kern="1200" dirty="0" smtClean="0">
                <a:solidFill>
                  <a:schemeClr val="tx1"/>
                </a:solidFill>
                <a:latin typeface="Arial" pitchFamily="34" charset="0"/>
                <a:ea typeface="宋体" pitchFamily="2" charset="-122"/>
                <a:cs typeface="+mn-cs"/>
              </a:rPr>
              <a:t>Algorithm dynamics are the changes make by engineers to improve the commercial service and by consumers in using that service.</a:t>
            </a:r>
            <a:r>
              <a:rPr lang="zh-CN" altLang="en-US" sz="1200" b="0" i="0" kern="1200" dirty="0" smtClean="0">
                <a:solidFill>
                  <a:schemeClr val="tx1"/>
                </a:solidFill>
                <a:latin typeface="Arial" pitchFamily="34" charset="0"/>
                <a:ea typeface="宋体" pitchFamily="2" charset="-122"/>
                <a:cs typeface="+mn-cs"/>
              </a:rPr>
              <a:t>）</a:t>
            </a:r>
          </a:p>
          <a:p>
            <a:endParaRPr lang="en-US" altLang="zh-CN" dirty="0" smtClean="0"/>
          </a:p>
          <a:p>
            <a:r>
              <a:rPr lang="en-US" altLang="zh-CN" sz="1200" b="1" i="0" kern="1200" dirty="0" smtClean="0">
                <a:solidFill>
                  <a:schemeClr val="tx1"/>
                </a:solidFill>
                <a:latin typeface="Arial" pitchFamily="34" charset="0"/>
                <a:ea typeface="宋体" pitchFamily="2" charset="-122"/>
                <a:cs typeface="+mn-cs"/>
              </a:rPr>
              <a:t>1.</a:t>
            </a:r>
            <a:r>
              <a:rPr lang="zh-CN" altLang="en-US" sz="1200" b="0" i="0" kern="1200" dirty="0" smtClean="0">
                <a:solidFill>
                  <a:schemeClr val="tx1"/>
                </a:solidFill>
                <a:latin typeface="Arial" pitchFamily="34" charset="0"/>
                <a:ea typeface="宋体" pitchFamily="2" charset="-122"/>
                <a:cs typeface="+mn-cs"/>
              </a:rPr>
              <a:t> </a:t>
            </a:r>
            <a:r>
              <a:rPr lang="en-US" altLang="zh-CN" sz="1200" b="1" i="0" kern="1200" dirty="0" smtClean="0">
                <a:solidFill>
                  <a:schemeClr val="tx1"/>
                </a:solidFill>
                <a:latin typeface="Arial" pitchFamily="34" charset="0"/>
                <a:ea typeface="宋体" pitchFamily="2" charset="-122"/>
                <a:cs typeface="+mn-cs"/>
              </a:rPr>
              <a:t>【</a:t>
            </a:r>
            <a:r>
              <a:rPr lang="zh-CN" altLang="en-US" sz="1200" b="1" i="0" kern="1200" dirty="0" smtClean="0">
                <a:solidFill>
                  <a:schemeClr val="tx1"/>
                </a:solidFill>
                <a:latin typeface="Arial" pitchFamily="34" charset="0"/>
                <a:ea typeface="宋体" pitchFamily="2" charset="-122"/>
                <a:cs typeface="+mn-cs"/>
              </a:rPr>
              <a:t>特别地献给</a:t>
            </a:r>
            <a:r>
              <a:rPr lang="en-US" altLang="zh-CN" sz="1200" b="1" i="0" kern="1200" dirty="0" smtClean="0">
                <a:solidFill>
                  <a:schemeClr val="tx1"/>
                </a:solidFill>
                <a:latin typeface="Arial" pitchFamily="34" charset="0"/>
                <a:ea typeface="宋体" pitchFamily="2" charset="-122"/>
                <a:cs typeface="+mn-cs"/>
              </a:rPr>
              <a:t>Google</a:t>
            </a:r>
            <a:r>
              <a:rPr lang="en-US" altLang="zh-CN" sz="1200" b="0" i="0" kern="1200" dirty="0" smtClean="0">
                <a:solidFill>
                  <a:schemeClr val="tx1"/>
                </a:solidFill>
                <a:latin typeface="Arial" pitchFamily="34" charset="0"/>
                <a:ea typeface="宋体" pitchFamily="2" charset="-122"/>
                <a:cs typeface="+mn-cs"/>
              </a:rPr>
              <a:t> </a:t>
            </a:r>
            <a:r>
              <a:rPr lang="en-US" altLang="zh-CN" sz="1200" b="1" i="0" kern="1200" dirty="0" smtClean="0">
                <a:solidFill>
                  <a:schemeClr val="tx1"/>
                </a:solidFill>
                <a:latin typeface="Arial" pitchFamily="34" charset="0"/>
                <a:ea typeface="宋体" pitchFamily="2" charset="-122"/>
                <a:cs typeface="+mn-cs"/>
              </a:rPr>
              <a:t>】</a:t>
            </a:r>
            <a:r>
              <a:rPr lang="zh-CN" altLang="en-US" sz="1200" b="1" i="0" kern="1200" dirty="0" smtClean="0">
                <a:solidFill>
                  <a:schemeClr val="tx1"/>
                </a:solidFill>
                <a:latin typeface="Arial" pitchFamily="34" charset="0"/>
                <a:ea typeface="宋体" pitchFamily="2" charset="-122"/>
                <a:cs typeface="+mn-cs"/>
              </a:rPr>
              <a:t>关于数据公开的事儿事儿（</a:t>
            </a:r>
            <a:r>
              <a:rPr lang="en-US" altLang="zh-CN" sz="1200" b="1" i="0" kern="1200" dirty="0" smtClean="0">
                <a:solidFill>
                  <a:schemeClr val="tx1"/>
                </a:solidFill>
                <a:latin typeface="Arial" pitchFamily="34" charset="0"/>
                <a:ea typeface="宋体" pitchFamily="2" charset="-122"/>
                <a:cs typeface="+mn-cs"/>
              </a:rPr>
              <a:t>Transparency and </a:t>
            </a:r>
            <a:r>
              <a:rPr lang="en-US" altLang="zh-CN" sz="1200" b="1" i="0" kern="1200" dirty="0" err="1" smtClean="0">
                <a:solidFill>
                  <a:schemeClr val="tx1"/>
                </a:solidFill>
                <a:latin typeface="Arial" pitchFamily="34" charset="0"/>
                <a:ea typeface="宋体" pitchFamily="2" charset="-122"/>
                <a:cs typeface="+mn-cs"/>
              </a:rPr>
              <a:t>Replicability</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zh-CN" altLang="en-US" sz="1200" b="0" i="0" kern="1200" dirty="0" smtClean="0">
                <a:solidFill>
                  <a:schemeClr val="tx1"/>
                </a:solidFill>
                <a:latin typeface="Arial" pitchFamily="34" charset="0"/>
                <a:ea typeface="宋体" pitchFamily="2" charset="-122"/>
                <a:cs typeface="+mn-cs"/>
              </a:rPr>
              <a:t>经过（靠谱）科研训练（实在是不敢恭维一些科研单位的教学质量）的同学都应该有印象，科学研究的特点之一是可复制，也就是原文的</a:t>
            </a:r>
            <a:r>
              <a:rPr lang="en-US" altLang="zh-CN" sz="1200" b="0" i="0" kern="1200" dirty="0" err="1" smtClean="0">
                <a:solidFill>
                  <a:schemeClr val="tx1"/>
                </a:solidFill>
                <a:latin typeface="Arial" pitchFamily="34" charset="0"/>
                <a:ea typeface="宋体" pitchFamily="2" charset="-122"/>
                <a:cs typeface="+mn-cs"/>
              </a:rPr>
              <a:t>Replicability</a:t>
            </a:r>
            <a:r>
              <a:rPr lang="zh-CN" altLang="en-US" sz="1200" b="0" i="0" kern="1200" dirty="0" smtClean="0">
                <a:solidFill>
                  <a:schemeClr val="tx1"/>
                </a:solidFill>
                <a:latin typeface="Arial" pitchFamily="34" charset="0"/>
                <a:ea typeface="宋体" pitchFamily="2" charset="-122"/>
                <a:cs typeface="+mn-cs"/>
              </a:rPr>
              <a:t>。</a:t>
            </a:r>
          </a:p>
          <a:p>
            <a:r>
              <a:rPr lang="zh-CN" altLang="en-US" sz="1200" b="0" i="0" kern="1200" dirty="0" smtClean="0">
                <a:solidFill>
                  <a:schemeClr val="tx1"/>
                </a:solidFill>
                <a:latin typeface="Arial" pitchFamily="34" charset="0"/>
                <a:ea typeface="宋体" pitchFamily="2" charset="-122"/>
                <a:cs typeface="+mn-cs"/>
              </a:rPr>
              <a:t>首先，作者们知道</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不可能完全将数据攻来，伦理上也不能被接受（隐私问题）。这件事的亮点在于，即便是有人能够接触到</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的数据，想要重复做一遍</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原来那篇论文的研究也不可能。（原文：</a:t>
            </a:r>
            <a:r>
              <a:rPr lang="en-US" altLang="zh-CN" sz="1200" b="0" i="0" kern="1200" dirty="0" smtClean="0">
                <a:solidFill>
                  <a:schemeClr val="tx1"/>
                </a:solidFill>
                <a:latin typeface="Arial" pitchFamily="34" charset="0"/>
                <a:ea typeface="宋体" pitchFamily="2" charset="-122"/>
                <a:cs typeface="+mn-cs"/>
              </a:rPr>
              <a:t>Even if one had access to all of Google’s data, it would be impossible to replicate the analyses of the original paper from the information provided regarding the analysis.</a:t>
            </a:r>
            <a:r>
              <a:rPr lang="zh-CN" altLang="en-US" sz="1200" b="0" i="0" kern="1200" dirty="0" smtClean="0">
                <a:solidFill>
                  <a:schemeClr val="tx1"/>
                </a:solidFill>
                <a:latin typeface="Arial" pitchFamily="34" charset="0"/>
                <a:ea typeface="宋体" pitchFamily="2" charset="-122"/>
                <a:cs typeface="+mn-cs"/>
              </a:rPr>
              <a:t>）</a:t>
            </a:r>
          </a:p>
          <a:p>
            <a:r>
              <a:rPr lang="zh-CN" altLang="en-US" sz="1200" b="0" i="0" kern="1200" dirty="0" smtClean="0">
                <a:solidFill>
                  <a:schemeClr val="tx1"/>
                </a:solidFill>
                <a:latin typeface="Arial" pitchFamily="34" charset="0"/>
                <a:ea typeface="宋体" pitchFamily="2" charset="-122"/>
                <a:cs typeface="+mn-cs"/>
              </a:rPr>
              <a:t>有个东西叫</a:t>
            </a:r>
            <a:r>
              <a:rPr lang="en-US" altLang="zh-CN" sz="1200" b="0" i="0" kern="1200" dirty="0" smtClean="0">
                <a:solidFill>
                  <a:schemeClr val="tx1"/>
                </a:solidFill>
                <a:latin typeface="Arial" pitchFamily="34" charset="0"/>
                <a:ea typeface="宋体" pitchFamily="2" charset="-122"/>
                <a:cs typeface="+mn-cs"/>
              </a:rPr>
              <a:t>Google Correlate</a:t>
            </a:r>
            <a:r>
              <a:rPr lang="zh-CN" altLang="en-US" sz="1200" b="0" i="0" kern="1200" dirty="0" smtClean="0">
                <a:solidFill>
                  <a:schemeClr val="tx1"/>
                </a:solidFill>
                <a:latin typeface="Arial" pitchFamily="34" charset="0"/>
                <a:ea typeface="宋体" pitchFamily="2" charset="-122"/>
                <a:cs typeface="+mn-cs"/>
              </a:rPr>
              <a:t>，表面上看（原文：</a:t>
            </a:r>
            <a:r>
              <a:rPr lang="en-US" altLang="zh-CN" sz="1200" b="0" i="0" kern="1200" dirty="0" smtClean="0">
                <a:solidFill>
                  <a:schemeClr val="tx1"/>
                </a:solidFill>
                <a:latin typeface="Arial" pitchFamily="34" charset="0"/>
                <a:ea typeface="宋体" pitchFamily="2" charset="-122"/>
                <a:cs typeface="+mn-cs"/>
              </a:rPr>
              <a:t>ostensibly</a:t>
            </a:r>
            <a:r>
              <a:rPr lang="zh-CN" altLang="en-US" sz="1200" b="0" i="0" kern="1200" dirty="0" smtClean="0">
                <a:solidFill>
                  <a:schemeClr val="tx1"/>
                </a:solidFill>
                <a:latin typeface="Arial" pitchFamily="34" charset="0"/>
                <a:ea typeface="宋体" pitchFamily="2" charset="-122"/>
                <a:cs typeface="+mn-cs"/>
              </a:rPr>
              <a:t>，请体会作者们写作时的心情）能够模拟</a:t>
            </a:r>
            <a:r>
              <a:rPr lang="en-US" altLang="zh-CN" sz="1200" b="0" i="0" kern="1200" dirty="0" smtClean="0">
                <a:solidFill>
                  <a:schemeClr val="tx1"/>
                </a:solidFill>
                <a:latin typeface="Arial" pitchFamily="34" charset="0"/>
                <a:ea typeface="宋体" pitchFamily="2" charset="-122"/>
                <a:cs typeface="+mn-cs"/>
              </a:rPr>
              <a:t>GFT</a:t>
            </a:r>
            <a:r>
              <a:rPr lang="zh-CN" altLang="en-US" sz="1200" b="0" i="0" kern="1200" dirty="0" smtClean="0">
                <a:solidFill>
                  <a:schemeClr val="tx1"/>
                </a:solidFill>
                <a:latin typeface="Arial" pitchFamily="34" charset="0"/>
                <a:ea typeface="宋体" pitchFamily="2" charset="-122"/>
                <a:cs typeface="+mn-cs"/>
              </a:rPr>
              <a:t>，而实际上是不能的</a:t>
            </a:r>
            <a:r>
              <a:rPr lang="en-US" altLang="zh-CN" sz="1200" b="0" i="0" kern="1200" dirty="0" smtClean="0">
                <a:solidFill>
                  <a:schemeClr val="tx1"/>
                </a:solidFill>
                <a:latin typeface="Arial" pitchFamily="34" charset="0"/>
                <a:ea typeface="宋体" pitchFamily="2" charset="-122"/>
                <a:cs typeface="+mn-cs"/>
              </a:rPr>
              <a:t>[</a:t>
            </a:r>
            <a:r>
              <a:rPr lang="zh-CN" altLang="en-US" sz="1200" b="0" i="0" kern="1200" dirty="0" smtClean="0">
                <a:solidFill>
                  <a:schemeClr val="tx1"/>
                </a:solidFill>
                <a:latin typeface="Arial" pitchFamily="34" charset="0"/>
                <a:ea typeface="宋体" pitchFamily="2" charset="-122"/>
                <a:cs typeface="+mn-cs"/>
              </a:rPr>
              <a:t>捂嘴笑</a:t>
            </a:r>
            <a:r>
              <a:rPr lang="en-US" altLang="zh-CN" sz="1200" b="0" i="0" kern="1200" dirty="0" smtClean="0">
                <a:solidFill>
                  <a:schemeClr val="tx1"/>
                </a:solidFill>
                <a:latin typeface="Arial" pitchFamily="34" charset="0"/>
                <a:ea typeface="宋体" pitchFamily="2" charset="-122"/>
                <a:cs typeface="+mn-cs"/>
              </a:rPr>
              <a:t>]</a:t>
            </a:r>
            <a:r>
              <a:rPr lang="zh-CN" altLang="en-US" sz="1200" b="0" i="0" kern="1200" dirty="0" smtClean="0">
                <a:solidFill>
                  <a:schemeClr val="tx1"/>
                </a:solidFill>
                <a:latin typeface="Arial" pitchFamily="34" charset="0"/>
                <a:ea typeface="宋体" pitchFamily="2" charset="-122"/>
                <a:cs typeface="+mn-cs"/>
              </a:rPr>
              <a:t>。作者们悻悻地猜测，</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的人大概没觉得有必要遮掩。原文：</a:t>
            </a:r>
            <a:r>
              <a:rPr lang="en-US" altLang="zh-CN" sz="1200" b="0" i="0" kern="1200" dirty="0" smtClean="0">
                <a:solidFill>
                  <a:schemeClr val="tx1"/>
                </a:solidFill>
                <a:latin typeface="Arial" pitchFamily="34" charset="0"/>
                <a:ea typeface="宋体" pitchFamily="2" charset="-122"/>
                <a:cs typeface="+mn-cs"/>
              </a:rPr>
              <a:t>Clicking the link titled “match the pattern of actual flu activity (this is how we built Google Flu Trends!)” will not, ironically, produce a replication of the GFT search terms. Oddly, the few search terms offered in the papers do not seem to be strongly related with either GFT or the CDC data – we surmise that the authors felt an unarticulated need to cloak the actual search terms identified.</a:t>
            </a:r>
          </a:p>
          <a:p>
            <a:r>
              <a:rPr lang="zh-CN" altLang="en-US" sz="1200" b="0" i="0" kern="1200" dirty="0" smtClean="0">
                <a:solidFill>
                  <a:schemeClr val="tx1"/>
                </a:solidFill>
                <a:latin typeface="Arial" pitchFamily="34" charset="0"/>
                <a:ea typeface="宋体" pitchFamily="2" charset="-122"/>
                <a:cs typeface="+mn-cs"/>
              </a:rPr>
              <a:t>（涉及到另一篇文章： </a:t>
            </a:r>
            <a:r>
              <a:rPr lang="en-US" altLang="zh-CN" sz="1200" b="0" i="1" kern="1200" dirty="0" smtClean="0">
                <a:solidFill>
                  <a:schemeClr val="tx1"/>
                </a:solidFill>
                <a:latin typeface="Arial" pitchFamily="34" charset="0"/>
                <a:ea typeface="宋体" pitchFamily="2" charset="-122"/>
                <a:cs typeface="+mn-cs"/>
              </a:rPr>
              <a:t>Cook S, Conrad C, </a:t>
            </a:r>
            <a:r>
              <a:rPr lang="en-US" altLang="zh-CN" sz="1200" b="0" i="1" kern="1200" dirty="0" err="1" smtClean="0">
                <a:solidFill>
                  <a:schemeClr val="tx1"/>
                </a:solidFill>
                <a:latin typeface="Arial" pitchFamily="34" charset="0"/>
                <a:ea typeface="宋体" pitchFamily="2" charset="-122"/>
                <a:cs typeface="+mn-cs"/>
              </a:rPr>
              <a:t>Fowlkes</a:t>
            </a:r>
            <a:r>
              <a:rPr lang="en-US" altLang="zh-CN" sz="1200" b="0" i="1" kern="1200" dirty="0" smtClean="0">
                <a:solidFill>
                  <a:schemeClr val="tx1"/>
                </a:solidFill>
                <a:latin typeface="Arial" pitchFamily="34" charset="0"/>
                <a:ea typeface="宋体" pitchFamily="2" charset="-122"/>
                <a:cs typeface="+mn-cs"/>
              </a:rPr>
              <a:t> A L, et al. Assessing Google flu trends performance in the United States during the 2009 influenza virus A (H1N1) pandemic[J]. </a:t>
            </a:r>
            <a:r>
              <a:rPr lang="en-US" altLang="zh-CN" sz="1200" b="0" i="1" kern="1200" dirty="0" err="1" smtClean="0">
                <a:solidFill>
                  <a:schemeClr val="tx1"/>
                </a:solidFill>
                <a:latin typeface="Arial" pitchFamily="34" charset="0"/>
                <a:ea typeface="宋体" pitchFamily="2" charset="-122"/>
                <a:cs typeface="+mn-cs"/>
              </a:rPr>
              <a:t>PloS</a:t>
            </a:r>
            <a:r>
              <a:rPr lang="en-US" altLang="zh-CN" sz="1200" b="0" i="1" kern="1200" dirty="0" smtClean="0">
                <a:solidFill>
                  <a:schemeClr val="tx1"/>
                </a:solidFill>
                <a:latin typeface="Arial" pitchFamily="34" charset="0"/>
                <a:ea typeface="宋体" pitchFamily="2" charset="-122"/>
                <a:cs typeface="+mn-cs"/>
              </a:rPr>
              <a:t> one, 2011, 6(8): e23610.</a:t>
            </a:r>
            <a:r>
              <a:rPr lang="en-US" altLang="zh-CN" sz="1200" b="0" i="0" kern="1200" dirty="0" smtClean="0">
                <a:solidFill>
                  <a:schemeClr val="tx1"/>
                </a:solidFill>
                <a:latin typeface="Arial" pitchFamily="34" charset="0"/>
                <a:ea typeface="宋体" pitchFamily="2" charset="-122"/>
                <a:cs typeface="+mn-cs"/>
              </a:rPr>
              <a:t> </a:t>
            </a:r>
            <a:r>
              <a:rPr lang="zh-CN" altLang="en-US" sz="1200" b="0" i="0" kern="1200" dirty="0" smtClean="0">
                <a:solidFill>
                  <a:schemeClr val="tx1"/>
                </a:solidFill>
                <a:latin typeface="Arial" pitchFamily="34" charset="0"/>
                <a:ea typeface="宋体" pitchFamily="2" charset="-122"/>
                <a:cs typeface="+mn-cs"/>
              </a:rPr>
              <a:t>）</a:t>
            </a:r>
          </a:p>
          <a:p>
            <a:r>
              <a:rPr lang="en-US" altLang="zh-CN" sz="1200" b="1" i="0" kern="1200" dirty="0" smtClean="0">
                <a:solidFill>
                  <a:schemeClr val="tx1"/>
                </a:solidFill>
                <a:latin typeface="Arial" pitchFamily="34" charset="0"/>
                <a:ea typeface="宋体" pitchFamily="2" charset="-122"/>
                <a:cs typeface="+mn-cs"/>
              </a:rPr>
              <a:t>2.</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大数据有继续揭露未知的潜力（</a:t>
            </a:r>
            <a:r>
              <a:rPr lang="en-US" altLang="zh-CN" sz="1200" b="1" i="0" kern="1200" dirty="0" smtClean="0">
                <a:solidFill>
                  <a:schemeClr val="tx1"/>
                </a:solidFill>
                <a:latin typeface="Arial" pitchFamily="34" charset="0"/>
                <a:ea typeface="宋体" pitchFamily="2" charset="-122"/>
                <a:cs typeface="+mn-cs"/>
              </a:rPr>
              <a:t>Use Big Data to Understand the Unknown</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en-US" altLang="zh-CN" sz="1200" b="1" i="0" kern="1200" dirty="0" smtClean="0">
                <a:solidFill>
                  <a:schemeClr val="tx1"/>
                </a:solidFill>
                <a:latin typeface="Arial" pitchFamily="34" charset="0"/>
                <a:ea typeface="宋体" pitchFamily="2" charset="-122"/>
                <a:cs typeface="+mn-cs"/>
              </a:rPr>
              <a:t>3.</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科研人员要关注生产大数据的算法（及变化）（</a:t>
            </a:r>
            <a:r>
              <a:rPr lang="en-US" altLang="zh-CN" sz="1200" b="1" i="0" kern="1200" dirty="0" smtClean="0">
                <a:solidFill>
                  <a:schemeClr val="tx1"/>
                </a:solidFill>
                <a:latin typeface="Arial" pitchFamily="34" charset="0"/>
                <a:ea typeface="宋体" pitchFamily="2" charset="-122"/>
                <a:cs typeface="+mn-cs"/>
              </a:rPr>
              <a:t>Study the Algorithms</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en-US" altLang="zh-CN" sz="1200" b="1" i="0" kern="1200" dirty="0" smtClean="0">
                <a:solidFill>
                  <a:schemeClr val="tx1"/>
                </a:solidFill>
                <a:latin typeface="Arial" pitchFamily="34" charset="0"/>
                <a:ea typeface="宋体" pitchFamily="2" charset="-122"/>
                <a:cs typeface="+mn-cs"/>
              </a:rPr>
              <a:t>4.</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不全是“大小”</a:t>
            </a:r>
            <a:r>
              <a:rPr lang="zh-CN" altLang="en-US"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的事儿（</a:t>
            </a:r>
            <a:r>
              <a:rPr lang="en-US" altLang="zh-CN" sz="1200" b="1" i="0" kern="1200" dirty="0" smtClean="0">
                <a:solidFill>
                  <a:schemeClr val="tx1"/>
                </a:solidFill>
                <a:latin typeface="Arial" pitchFamily="34" charset="0"/>
                <a:ea typeface="宋体" pitchFamily="2" charset="-122"/>
                <a:cs typeface="+mn-cs"/>
              </a:rPr>
              <a:t>It’s Not Just About Size … of the Data.</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24</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b="1" i="0" kern="1200" dirty="0" smtClean="0">
                <a:solidFill>
                  <a:schemeClr val="tx1"/>
                </a:solidFill>
                <a:latin typeface="Arial" pitchFamily="34" charset="0"/>
                <a:ea typeface="宋体" pitchFamily="2" charset="-122"/>
                <a:cs typeface="+mn-cs"/>
              </a:rPr>
              <a:t>1.</a:t>
            </a:r>
            <a:r>
              <a:rPr lang="zh-CN" altLang="en-US"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傲娇的大数据（</a:t>
            </a:r>
            <a:r>
              <a:rPr lang="en-US" altLang="zh-CN" sz="1200" b="1" i="0" kern="1200" dirty="0" smtClean="0">
                <a:solidFill>
                  <a:schemeClr val="tx1"/>
                </a:solidFill>
                <a:latin typeface="Arial" pitchFamily="34" charset="0"/>
                <a:ea typeface="宋体" pitchFamily="2" charset="-122"/>
                <a:cs typeface="+mn-cs"/>
              </a:rPr>
              <a:t>Big Data Hubris</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zh-CN" altLang="en-US" sz="1200" b="0" i="0" kern="1200" dirty="0" smtClean="0">
                <a:solidFill>
                  <a:schemeClr val="tx1"/>
                </a:solidFill>
                <a:latin typeface="Arial" pitchFamily="34" charset="0"/>
                <a:ea typeface="宋体" pitchFamily="2" charset="-122"/>
                <a:cs typeface="+mn-cs"/>
              </a:rPr>
              <a:t>意思是说，大家都把大数据作为传统数据收集和分析的“终结者”，而非锦上添花的角色。（原文：</a:t>
            </a:r>
            <a:r>
              <a:rPr lang="en-US" altLang="zh-CN" sz="1200" b="0" i="0" kern="1200" dirty="0" smtClean="0">
                <a:solidFill>
                  <a:schemeClr val="tx1"/>
                </a:solidFill>
                <a:latin typeface="Arial" pitchFamily="34" charset="0"/>
                <a:ea typeface="宋体" pitchFamily="2" charset="-122"/>
                <a:cs typeface="+mn-cs"/>
              </a:rPr>
              <a:t>Big data are a substitute for, rather than a supplement to, traditional data collection and analysis.</a:t>
            </a:r>
            <a:r>
              <a:rPr lang="zh-CN" altLang="en-US" sz="1200" b="0" i="0" kern="1200" dirty="0" smtClean="0">
                <a:solidFill>
                  <a:schemeClr val="tx1"/>
                </a:solidFill>
                <a:latin typeface="Arial" pitchFamily="34" charset="0"/>
                <a:ea typeface="宋体" pitchFamily="2" charset="-122"/>
                <a:cs typeface="+mn-cs"/>
              </a:rPr>
              <a:t>）</a:t>
            </a:r>
          </a:p>
          <a:p>
            <a:r>
              <a:rPr lang="en-US" altLang="zh-CN" sz="1200" b="1" i="0" kern="1200" dirty="0" smtClean="0">
                <a:solidFill>
                  <a:schemeClr val="tx1"/>
                </a:solidFill>
                <a:latin typeface="Arial" pitchFamily="34" charset="0"/>
                <a:ea typeface="宋体" pitchFamily="2" charset="-122"/>
                <a:cs typeface="+mn-cs"/>
              </a:rPr>
              <a:t>2.</a:t>
            </a:r>
            <a:r>
              <a:rPr lang="en-US" altLang="zh-CN" sz="1200" b="0" i="0" kern="1200" dirty="0" smtClean="0">
                <a:solidFill>
                  <a:schemeClr val="tx1"/>
                </a:solidFill>
                <a:latin typeface="Arial" pitchFamily="34" charset="0"/>
                <a:ea typeface="宋体" pitchFamily="2" charset="-122"/>
                <a:cs typeface="+mn-cs"/>
              </a:rPr>
              <a:t> </a:t>
            </a:r>
            <a:r>
              <a:rPr lang="en-US" altLang="zh-CN" sz="1200" b="1" i="0" kern="1200" dirty="0" smtClean="0">
                <a:solidFill>
                  <a:schemeClr val="tx1"/>
                </a:solidFill>
                <a:latin typeface="Arial" pitchFamily="34" charset="0"/>
                <a:ea typeface="宋体" pitchFamily="2" charset="-122"/>
                <a:cs typeface="+mn-cs"/>
              </a:rPr>
              <a:t>“</a:t>
            </a:r>
            <a:r>
              <a:rPr lang="zh-CN" altLang="en-US" sz="1200" b="1" i="0" kern="1200" dirty="0" smtClean="0">
                <a:solidFill>
                  <a:schemeClr val="tx1"/>
                </a:solidFill>
                <a:latin typeface="Arial" pitchFamily="34" charset="0"/>
                <a:ea typeface="宋体" pitchFamily="2" charset="-122"/>
                <a:cs typeface="+mn-cs"/>
              </a:rPr>
              <a:t>唯一不变的就是不停在变的”算法（</a:t>
            </a:r>
            <a:r>
              <a:rPr lang="en-US" altLang="zh-CN" sz="1200" b="1" i="0" kern="1200" dirty="0" smtClean="0">
                <a:solidFill>
                  <a:schemeClr val="tx1"/>
                </a:solidFill>
                <a:latin typeface="Arial" pitchFamily="34" charset="0"/>
                <a:ea typeface="宋体" pitchFamily="2" charset="-122"/>
                <a:cs typeface="+mn-cs"/>
              </a:rPr>
              <a:t>Algorithm Dynamics</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zh-CN" altLang="en-US" sz="1200" b="0" i="0" kern="1200" dirty="0" smtClean="0">
                <a:solidFill>
                  <a:schemeClr val="tx1"/>
                </a:solidFill>
                <a:latin typeface="Arial" pitchFamily="34" charset="0"/>
                <a:ea typeface="宋体" pitchFamily="2" charset="-122"/>
                <a:cs typeface="+mn-cs"/>
              </a:rPr>
              <a:t>这种变化包括两个方面：</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工程师的优化，用户使用习惯的进化。（原文：</a:t>
            </a:r>
            <a:r>
              <a:rPr lang="en-US" altLang="zh-CN" sz="1200" b="0" i="0" kern="1200" dirty="0" smtClean="0">
                <a:solidFill>
                  <a:schemeClr val="tx1"/>
                </a:solidFill>
                <a:latin typeface="Arial" pitchFamily="34" charset="0"/>
                <a:ea typeface="宋体" pitchFamily="2" charset="-122"/>
                <a:cs typeface="+mn-cs"/>
              </a:rPr>
              <a:t>Algorithm dynamics are the changes make by engineers to improve the commercial service and by consumers in using that service.</a:t>
            </a:r>
            <a:r>
              <a:rPr lang="zh-CN" altLang="en-US" sz="1200" b="0" i="0" kern="1200" dirty="0" smtClean="0">
                <a:solidFill>
                  <a:schemeClr val="tx1"/>
                </a:solidFill>
                <a:latin typeface="Arial" pitchFamily="34" charset="0"/>
                <a:ea typeface="宋体" pitchFamily="2" charset="-122"/>
                <a:cs typeface="+mn-cs"/>
              </a:rPr>
              <a:t>）</a:t>
            </a:r>
          </a:p>
          <a:p>
            <a:endParaRPr lang="en-US" altLang="zh-CN" dirty="0" smtClean="0"/>
          </a:p>
          <a:p>
            <a:r>
              <a:rPr lang="en-US" altLang="zh-CN" sz="1200" b="1" i="0" kern="1200" dirty="0" smtClean="0">
                <a:solidFill>
                  <a:schemeClr val="tx1"/>
                </a:solidFill>
                <a:latin typeface="Arial" pitchFamily="34" charset="0"/>
                <a:ea typeface="宋体" pitchFamily="2" charset="-122"/>
                <a:cs typeface="+mn-cs"/>
              </a:rPr>
              <a:t>1.</a:t>
            </a:r>
            <a:r>
              <a:rPr lang="zh-CN" altLang="en-US" sz="1200" b="0" i="0" kern="1200" dirty="0" smtClean="0">
                <a:solidFill>
                  <a:schemeClr val="tx1"/>
                </a:solidFill>
                <a:latin typeface="Arial" pitchFamily="34" charset="0"/>
                <a:ea typeface="宋体" pitchFamily="2" charset="-122"/>
                <a:cs typeface="+mn-cs"/>
              </a:rPr>
              <a:t> </a:t>
            </a:r>
            <a:r>
              <a:rPr lang="en-US" altLang="zh-CN" sz="1200" b="1" i="0" kern="1200" dirty="0" smtClean="0">
                <a:solidFill>
                  <a:schemeClr val="tx1"/>
                </a:solidFill>
                <a:latin typeface="Arial" pitchFamily="34" charset="0"/>
                <a:ea typeface="宋体" pitchFamily="2" charset="-122"/>
                <a:cs typeface="+mn-cs"/>
              </a:rPr>
              <a:t>【</a:t>
            </a:r>
            <a:r>
              <a:rPr lang="zh-CN" altLang="en-US" sz="1200" b="1" i="0" kern="1200" dirty="0" smtClean="0">
                <a:solidFill>
                  <a:schemeClr val="tx1"/>
                </a:solidFill>
                <a:latin typeface="Arial" pitchFamily="34" charset="0"/>
                <a:ea typeface="宋体" pitchFamily="2" charset="-122"/>
                <a:cs typeface="+mn-cs"/>
              </a:rPr>
              <a:t>特别地献给</a:t>
            </a:r>
            <a:r>
              <a:rPr lang="en-US" altLang="zh-CN" sz="1200" b="1" i="0" kern="1200" dirty="0" smtClean="0">
                <a:solidFill>
                  <a:schemeClr val="tx1"/>
                </a:solidFill>
                <a:latin typeface="Arial" pitchFamily="34" charset="0"/>
                <a:ea typeface="宋体" pitchFamily="2" charset="-122"/>
                <a:cs typeface="+mn-cs"/>
              </a:rPr>
              <a:t>Google</a:t>
            </a:r>
            <a:r>
              <a:rPr lang="en-US" altLang="zh-CN" sz="1200" b="0" i="0" kern="1200" dirty="0" smtClean="0">
                <a:solidFill>
                  <a:schemeClr val="tx1"/>
                </a:solidFill>
                <a:latin typeface="Arial" pitchFamily="34" charset="0"/>
                <a:ea typeface="宋体" pitchFamily="2" charset="-122"/>
                <a:cs typeface="+mn-cs"/>
              </a:rPr>
              <a:t> </a:t>
            </a:r>
            <a:r>
              <a:rPr lang="en-US" altLang="zh-CN" sz="1200" b="1" i="0" kern="1200" dirty="0" smtClean="0">
                <a:solidFill>
                  <a:schemeClr val="tx1"/>
                </a:solidFill>
                <a:latin typeface="Arial" pitchFamily="34" charset="0"/>
                <a:ea typeface="宋体" pitchFamily="2" charset="-122"/>
                <a:cs typeface="+mn-cs"/>
              </a:rPr>
              <a:t>】</a:t>
            </a:r>
            <a:r>
              <a:rPr lang="zh-CN" altLang="en-US" sz="1200" b="1" i="0" kern="1200" dirty="0" smtClean="0">
                <a:solidFill>
                  <a:schemeClr val="tx1"/>
                </a:solidFill>
                <a:latin typeface="Arial" pitchFamily="34" charset="0"/>
                <a:ea typeface="宋体" pitchFamily="2" charset="-122"/>
                <a:cs typeface="+mn-cs"/>
              </a:rPr>
              <a:t>关于数据公开的事儿事儿（</a:t>
            </a:r>
            <a:r>
              <a:rPr lang="en-US" altLang="zh-CN" sz="1200" b="1" i="0" kern="1200" dirty="0" smtClean="0">
                <a:solidFill>
                  <a:schemeClr val="tx1"/>
                </a:solidFill>
                <a:latin typeface="Arial" pitchFamily="34" charset="0"/>
                <a:ea typeface="宋体" pitchFamily="2" charset="-122"/>
                <a:cs typeface="+mn-cs"/>
              </a:rPr>
              <a:t>Transparency and </a:t>
            </a:r>
            <a:r>
              <a:rPr lang="en-US" altLang="zh-CN" sz="1200" b="1" i="0" kern="1200" dirty="0" err="1" smtClean="0">
                <a:solidFill>
                  <a:schemeClr val="tx1"/>
                </a:solidFill>
                <a:latin typeface="Arial" pitchFamily="34" charset="0"/>
                <a:ea typeface="宋体" pitchFamily="2" charset="-122"/>
                <a:cs typeface="+mn-cs"/>
              </a:rPr>
              <a:t>Replicability</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zh-CN" altLang="en-US" sz="1200" b="0" i="0" kern="1200" dirty="0" smtClean="0">
                <a:solidFill>
                  <a:schemeClr val="tx1"/>
                </a:solidFill>
                <a:latin typeface="Arial" pitchFamily="34" charset="0"/>
                <a:ea typeface="宋体" pitchFamily="2" charset="-122"/>
                <a:cs typeface="+mn-cs"/>
              </a:rPr>
              <a:t>经过（靠谱）科研训练（实在是不敢恭维一些科研单位的教学质量）的同学都应该有印象，科学研究的特点之一是可复制，也就是原文的</a:t>
            </a:r>
            <a:r>
              <a:rPr lang="en-US" altLang="zh-CN" sz="1200" b="0" i="0" kern="1200" dirty="0" err="1" smtClean="0">
                <a:solidFill>
                  <a:schemeClr val="tx1"/>
                </a:solidFill>
                <a:latin typeface="Arial" pitchFamily="34" charset="0"/>
                <a:ea typeface="宋体" pitchFamily="2" charset="-122"/>
                <a:cs typeface="+mn-cs"/>
              </a:rPr>
              <a:t>Replicability</a:t>
            </a:r>
            <a:r>
              <a:rPr lang="zh-CN" altLang="en-US" sz="1200" b="0" i="0" kern="1200" dirty="0" smtClean="0">
                <a:solidFill>
                  <a:schemeClr val="tx1"/>
                </a:solidFill>
                <a:latin typeface="Arial" pitchFamily="34" charset="0"/>
                <a:ea typeface="宋体" pitchFamily="2" charset="-122"/>
                <a:cs typeface="+mn-cs"/>
              </a:rPr>
              <a:t>。</a:t>
            </a:r>
          </a:p>
          <a:p>
            <a:r>
              <a:rPr lang="zh-CN" altLang="en-US" sz="1200" b="0" i="0" kern="1200" dirty="0" smtClean="0">
                <a:solidFill>
                  <a:schemeClr val="tx1"/>
                </a:solidFill>
                <a:latin typeface="Arial" pitchFamily="34" charset="0"/>
                <a:ea typeface="宋体" pitchFamily="2" charset="-122"/>
                <a:cs typeface="+mn-cs"/>
              </a:rPr>
              <a:t>首先，作者们知道</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不可能完全将数据攻来，伦理上也不能被接受（隐私问题）。这件事的亮点在于，即便是有人能够接触到</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的数据，想要重复做一遍</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原来那篇论文的研究也不可能。（原文：</a:t>
            </a:r>
            <a:r>
              <a:rPr lang="en-US" altLang="zh-CN" sz="1200" b="0" i="0" kern="1200" dirty="0" smtClean="0">
                <a:solidFill>
                  <a:schemeClr val="tx1"/>
                </a:solidFill>
                <a:latin typeface="Arial" pitchFamily="34" charset="0"/>
                <a:ea typeface="宋体" pitchFamily="2" charset="-122"/>
                <a:cs typeface="+mn-cs"/>
              </a:rPr>
              <a:t>Even if one had access to all of Google’s data, it would be impossible to replicate the analyses of the original paper from the information provided regarding the analysis.</a:t>
            </a:r>
            <a:r>
              <a:rPr lang="zh-CN" altLang="en-US" sz="1200" b="0" i="0" kern="1200" dirty="0" smtClean="0">
                <a:solidFill>
                  <a:schemeClr val="tx1"/>
                </a:solidFill>
                <a:latin typeface="Arial" pitchFamily="34" charset="0"/>
                <a:ea typeface="宋体" pitchFamily="2" charset="-122"/>
                <a:cs typeface="+mn-cs"/>
              </a:rPr>
              <a:t>）</a:t>
            </a:r>
          </a:p>
          <a:p>
            <a:r>
              <a:rPr lang="zh-CN" altLang="en-US" sz="1200" b="0" i="0" kern="1200" dirty="0" smtClean="0">
                <a:solidFill>
                  <a:schemeClr val="tx1"/>
                </a:solidFill>
                <a:latin typeface="Arial" pitchFamily="34" charset="0"/>
                <a:ea typeface="宋体" pitchFamily="2" charset="-122"/>
                <a:cs typeface="+mn-cs"/>
              </a:rPr>
              <a:t>有个东西叫</a:t>
            </a:r>
            <a:r>
              <a:rPr lang="en-US" altLang="zh-CN" sz="1200" b="0" i="0" kern="1200" dirty="0" smtClean="0">
                <a:solidFill>
                  <a:schemeClr val="tx1"/>
                </a:solidFill>
                <a:latin typeface="Arial" pitchFamily="34" charset="0"/>
                <a:ea typeface="宋体" pitchFamily="2" charset="-122"/>
                <a:cs typeface="+mn-cs"/>
              </a:rPr>
              <a:t>Google Correlate</a:t>
            </a:r>
            <a:r>
              <a:rPr lang="zh-CN" altLang="en-US" sz="1200" b="0" i="0" kern="1200" dirty="0" smtClean="0">
                <a:solidFill>
                  <a:schemeClr val="tx1"/>
                </a:solidFill>
                <a:latin typeface="Arial" pitchFamily="34" charset="0"/>
                <a:ea typeface="宋体" pitchFamily="2" charset="-122"/>
                <a:cs typeface="+mn-cs"/>
              </a:rPr>
              <a:t>，表面上看（原文：</a:t>
            </a:r>
            <a:r>
              <a:rPr lang="en-US" altLang="zh-CN" sz="1200" b="0" i="0" kern="1200" dirty="0" smtClean="0">
                <a:solidFill>
                  <a:schemeClr val="tx1"/>
                </a:solidFill>
                <a:latin typeface="Arial" pitchFamily="34" charset="0"/>
                <a:ea typeface="宋体" pitchFamily="2" charset="-122"/>
                <a:cs typeface="+mn-cs"/>
              </a:rPr>
              <a:t>ostensibly</a:t>
            </a:r>
            <a:r>
              <a:rPr lang="zh-CN" altLang="en-US" sz="1200" b="0" i="0" kern="1200" dirty="0" smtClean="0">
                <a:solidFill>
                  <a:schemeClr val="tx1"/>
                </a:solidFill>
                <a:latin typeface="Arial" pitchFamily="34" charset="0"/>
                <a:ea typeface="宋体" pitchFamily="2" charset="-122"/>
                <a:cs typeface="+mn-cs"/>
              </a:rPr>
              <a:t>，请体会作者们写作时的心情）能够模拟</a:t>
            </a:r>
            <a:r>
              <a:rPr lang="en-US" altLang="zh-CN" sz="1200" b="0" i="0" kern="1200" dirty="0" smtClean="0">
                <a:solidFill>
                  <a:schemeClr val="tx1"/>
                </a:solidFill>
                <a:latin typeface="Arial" pitchFamily="34" charset="0"/>
                <a:ea typeface="宋体" pitchFamily="2" charset="-122"/>
                <a:cs typeface="+mn-cs"/>
              </a:rPr>
              <a:t>GFT</a:t>
            </a:r>
            <a:r>
              <a:rPr lang="zh-CN" altLang="en-US" sz="1200" b="0" i="0" kern="1200" dirty="0" smtClean="0">
                <a:solidFill>
                  <a:schemeClr val="tx1"/>
                </a:solidFill>
                <a:latin typeface="Arial" pitchFamily="34" charset="0"/>
                <a:ea typeface="宋体" pitchFamily="2" charset="-122"/>
                <a:cs typeface="+mn-cs"/>
              </a:rPr>
              <a:t>，而实际上是不能的</a:t>
            </a:r>
            <a:r>
              <a:rPr lang="en-US" altLang="zh-CN" sz="1200" b="0" i="0" kern="1200" dirty="0" smtClean="0">
                <a:solidFill>
                  <a:schemeClr val="tx1"/>
                </a:solidFill>
                <a:latin typeface="Arial" pitchFamily="34" charset="0"/>
                <a:ea typeface="宋体" pitchFamily="2" charset="-122"/>
                <a:cs typeface="+mn-cs"/>
              </a:rPr>
              <a:t>[</a:t>
            </a:r>
            <a:r>
              <a:rPr lang="zh-CN" altLang="en-US" sz="1200" b="0" i="0" kern="1200" dirty="0" smtClean="0">
                <a:solidFill>
                  <a:schemeClr val="tx1"/>
                </a:solidFill>
                <a:latin typeface="Arial" pitchFamily="34" charset="0"/>
                <a:ea typeface="宋体" pitchFamily="2" charset="-122"/>
                <a:cs typeface="+mn-cs"/>
              </a:rPr>
              <a:t>捂嘴笑</a:t>
            </a:r>
            <a:r>
              <a:rPr lang="en-US" altLang="zh-CN" sz="1200" b="0" i="0" kern="1200" dirty="0" smtClean="0">
                <a:solidFill>
                  <a:schemeClr val="tx1"/>
                </a:solidFill>
                <a:latin typeface="Arial" pitchFamily="34" charset="0"/>
                <a:ea typeface="宋体" pitchFamily="2" charset="-122"/>
                <a:cs typeface="+mn-cs"/>
              </a:rPr>
              <a:t>]</a:t>
            </a:r>
            <a:r>
              <a:rPr lang="zh-CN" altLang="en-US" sz="1200" b="0" i="0" kern="1200" dirty="0" smtClean="0">
                <a:solidFill>
                  <a:schemeClr val="tx1"/>
                </a:solidFill>
                <a:latin typeface="Arial" pitchFamily="34" charset="0"/>
                <a:ea typeface="宋体" pitchFamily="2" charset="-122"/>
                <a:cs typeface="+mn-cs"/>
              </a:rPr>
              <a:t>。作者们悻悻地猜测，</a:t>
            </a:r>
            <a:r>
              <a:rPr lang="en-US" altLang="zh-CN" sz="1200" b="0" i="0" kern="1200" dirty="0" smtClean="0">
                <a:solidFill>
                  <a:schemeClr val="tx1"/>
                </a:solidFill>
                <a:latin typeface="Arial" pitchFamily="34" charset="0"/>
                <a:ea typeface="宋体" pitchFamily="2" charset="-122"/>
                <a:cs typeface="+mn-cs"/>
              </a:rPr>
              <a:t>Google</a:t>
            </a:r>
            <a:r>
              <a:rPr lang="zh-CN" altLang="en-US" sz="1200" b="0" i="0" kern="1200" dirty="0" smtClean="0">
                <a:solidFill>
                  <a:schemeClr val="tx1"/>
                </a:solidFill>
                <a:latin typeface="Arial" pitchFamily="34" charset="0"/>
                <a:ea typeface="宋体" pitchFamily="2" charset="-122"/>
                <a:cs typeface="+mn-cs"/>
              </a:rPr>
              <a:t>的人大概没觉得有必要遮掩。原文：</a:t>
            </a:r>
            <a:r>
              <a:rPr lang="en-US" altLang="zh-CN" sz="1200" b="0" i="0" kern="1200" dirty="0" smtClean="0">
                <a:solidFill>
                  <a:schemeClr val="tx1"/>
                </a:solidFill>
                <a:latin typeface="Arial" pitchFamily="34" charset="0"/>
                <a:ea typeface="宋体" pitchFamily="2" charset="-122"/>
                <a:cs typeface="+mn-cs"/>
              </a:rPr>
              <a:t>Clicking the link titled “match the pattern of actual flu activity (this is how we built Google Flu Trends!)” will not, ironically, produce a replication of the GFT search terms. Oddly, the few search terms offered in the papers do not seem to be strongly related with either GFT or the CDC data – we surmise that the authors felt an unarticulated need to cloak the actual search terms identified.</a:t>
            </a:r>
          </a:p>
          <a:p>
            <a:r>
              <a:rPr lang="zh-CN" altLang="en-US" sz="1200" b="0" i="0" kern="1200" dirty="0" smtClean="0">
                <a:solidFill>
                  <a:schemeClr val="tx1"/>
                </a:solidFill>
                <a:latin typeface="Arial" pitchFamily="34" charset="0"/>
                <a:ea typeface="宋体" pitchFamily="2" charset="-122"/>
                <a:cs typeface="+mn-cs"/>
              </a:rPr>
              <a:t>（涉及到另一篇文章： </a:t>
            </a:r>
            <a:r>
              <a:rPr lang="en-US" altLang="zh-CN" sz="1200" b="0" i="1" kern="1200" dirty="0" smtClean="0">
                <a:solidFill>
                  <a:schemeClr val="tx1"/>
                </a:solidFill>
                <a:latin typeface="Arial" pitchFamily="34" charset="0"/>
                <a:ea typeface="宋体" pitchFamily="2" charset="-122"/>
                <a:cs typeface="+mn-cs"/>
              </a:rPr>
              <a:t>Cook S, Conrad C, </a:t>
            </a:r>
            <a:r>
              <a:rPr lang="en-US" altLang="zh-CN" sz="1200" b="0" i="1" kern="1200" dirty="0" err="1" smtClean="0">
                <a:solidFill>
                  <a:schemeClr val="tx1"/>
                </a:solidFill>
                <a:latin typeface="Arial" pitchFamily="34" charset="0"/>
                <a:ea typeface="宋体" pitchFamily="2" charset="-122"/>
                <a:cs typeface="+mn-cs"/>
              </a:rPr>
              <a:t>Fowlkes</a:t>
            </a:r>
            <a:r>
              <a:rPr lang="en-US" altLang="zh-CN" sz="1200" b="0" i="1" kern="1200" dirty="0" smtClean="0">
                <a:solidFill>
                  <a:schemeClr val="tx1"/>
                </a:solidFill>
                <a:latin typeface="Arial" pitchFamily="34" charset="0"/>
                <a:ea typeface="宋体" pitchFamily="2" charset="-122"/>
                <a:cs typeface="+mn-cs"/>
              </a:rPr>
              <a:t> A L, et al. Assessing Google flu trends performance in the United States during the 2009 influenza virus A (H1N1) pandemic[J]. </a:t>
            </a:r>
            <a:r>
              <a:rPr lang="en-US" altLang="zh-CN" sz="1200" b="0" i="1" kern="1200" dirty="0" err="1" smtClean="0">
                <a:solidFill>
                  <a:schemeClr val="tx1"/>
                </a:solidFill>
                <a:latin typeface="Arial" pitchFamily="34" charset="0"/>
                <a:ea typeface="宋体" pitchFamily="2" charset="-122"/>
                <a:cs typeface="+mn-cs"/>
              </a:rPr>
              <a:t>PloS</a:t>
            </a:r>
            <a:r>
              <a:rPr lang="en-US" altLang="zh-CN" sz="1200" b="0" i="1" kern="1200" dirty="0" smtClean="0">
                <a:solidFill>
                  <a:schemeClr val="tx1"/>
                </a:solidFill>
                <a:latin typeface="Arial" pitchFamily="34" charset="0"/>
                <a:ea typeface="宋体" pitchFamily="2" charset="-122"/>
                <a:cs typeface="+mn-cs"/>
              </a:rPr>
              <a:t> one, 2011, 6(8): e23610.</a:t>
            </a:r>
            <a:r>
              <a:rPr lang="en-US" altLang="zh-CN" sz="1200" b="0" i="0" kern="1200" dirty="0" smtClean="0">
                <a:solidFill>
                  <a:schemeClr val="tx1"/>
                </a:solidFill>
                <a:latin typeface="Arial" pitchFamily="34" charset="0"/>
                <a:ea typeface="宋体" pitchFamily="2" charset="-122"/>
                <a:cs typeface="+mn-cs"/>
              </a:rPr>
              <a:t> </a:t>
            </a:r>
            <a:r>
              <a:rPr lang="zh-CN" altLang="en-US" sz="1200" b="0" i="0" kern="1200" dirty="0" smtClean="0">
                <a:solidFill>
                  <a:schemeClr val="tx1"/>
                </a:solidFill>
                <a:latin typeface="Arial" pitchFamily="34" charset="0"/>
                <a:ea typeface="宋体" pitchFamily="2" charset="-122"/>
                <a:cs typeface="+mn-cs"/>
              </a:rPr>
              <a:t>）</a:t>
            </a:r>
          </a:p>
          <a:p>
            <a:r>
              <a:rPr lang="en-US" altLang="zh-CN" sz="1200" b="1" i="0" kern="1200" dirty="0" smtClean="0">
                <a:solidFill>
                  <a:schemeClr val="tx1"/>
                </a:solidFill>
                <a:latin typeface="Arial" pitchFamily="34" charset="0"/>
                <a:ea typeface="宋体" pitchFamily="2" charset="-122"/>
                <a:cs typeface="+mn-cs"/>
              </a:rPr>
              <a:t>2.</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大数据有继续揭露未知的潜力（</a:t>
            </a:r>
            <a:r>
              <a:rPr lang="en-US" altLang="zh-CN" sz="1200" b="1" i="0" kern="1200" dirty="0" smtClean="0">
                <a:solidFill>
                  <a:schemeClr val="tx1"/>
                </a:solidFill>
                <a:latin typeface="Arial" pitchFamily="34" charset="0"/>
                <a:ea typeface="宋体" pitchFamily="2" charset="-122"/>
                <a:cs typeface="+mn-cs"/>
              </a:rPr>
              <a:t>Use Big Data to Understand the Unknown</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en-US" altLang="zh-CN" sz="1200" b="1" i="0" kern="1200" dirty="0" smtClean="0">
                <a:solidFill>
                  <a:schemeClr val="tx1"/>
                </a:solidFill>
                <a:latin typeface="Arial" pitchFamily="34" charset="0"/>
                <a:ea typeface="宋体" pitchFamily="2" charset="-122"/>
                <a:cs typeface="+mn-cs"/>
              </a:rPr>
              <a:t>3.</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科研人员要关注生产大数据的算法（及变化）（</a:t>
            </a:r>
            <a:r>
              <a:rPr lang="en-US" altLang="zh-CN" sz="1200" b="1" i="0" kern="1200" dirty="0" smtClean="0">
                <a:solidFill>
                  <a:schemeClr val="tx1"/>
                </a:solidFill>
                <a:latin typeface="Arial" pitchFamily="34" charset="0"/>
                <a:ea typeface="宋体" pitchFamily="2" charset="-122"/>
                <a:cs typeface="+mn-cs"/>
              </a:rPr>
              <a:t>Study the Algorithms</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r>
              <a:rPr lang="en-US" altLang="zh-CN" sz="1200" b="1" i="0" kern="1200" dirty="0" smtClean="0">
                <a:solidFill>
                  <a:schemeClr val="tx1"/>
                </a:solidFill>
                <a:latin typeface="Arial" pitchFamily="34" charset="0"/>
                <a:ea typeface="宋体" pitchFamily="2" charset="-122"/>
                <a:cs typeface="+mn-cs"/>
              </a:rPr>
              <a:t>4.</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不全是“大小”</a:t>
            </a:r>
            <a:r>
              <a:rPr lang="zh-CN" altLang="en-US"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的事儿（</a:t>
            </a:r>
            <a:r>
              <a:rPr lang="en-US" altLang="zh-CN" sz="1200" b="1" i="0" kern="1200" dirty="0" smtClean="0">
                <a:solidFill>
                  <a:schemeClr val="tx1"/>
                </a:solidFill>
                <a:latin typeface="Arial" pitchFamily="34" charset="0"/>
                <a:ea typeface="宋体" pitchFamily="2" charset="-122"/>
                <a:cs typeface="+mn-cs"/>
              </a:rPr>
              <a:t>It’s Not Just About Size … of the Data.</a:t>
            </a:r>
            <a:r>
              <a:rPr lang="en-US" altLang="zh-CN" sz="1200" b="0" i="0" kern="1200" dirty="0" smtClean="0">
                <a:solidFill>
                  <a:schemeClr val="tx1"/>
                </a:solidFill>
                <a:latin typeface="Arial" pitchFamily="34" charset="0"/>
                <a:ea typeface="宋体" pitchFamily="2" charset="-122"/>
                <a:cs typeface="+mn-cs"/>
              </a:rPr>
              <a:t> </a:t>
            </a:r>
            <a:r>
              <a:rPr lang="zh-CN" altLang="en-US" sz="1200" b="1" i="0" kern="1200" dirty="0" smtClean="0">
                <a:solidFill>
                  <a:schemeClr val="tx1"/>
                </a:solidFill>
                <a:latin typeface="Arial" pitchFamily="34" charset="0"/>
                <a:ea typeface="宋体" pitchFamily="2" charset="-122"/>
                <a:cs typeface="+mn-cs"/>
              </a:rPr>
              <a:t>）</a:t>
            </a:r>
            <a:endParaRPr lang="en-US" altLang="zh-CN" sz="1200" b="0" i="0" kern="1200" dirty="0" smtClean="0">
              <a:solidFill>
                <a:schemeClr val="tx1"/>
              </a:solidFill>
              <a:latin typeface="Arial" pitchFamily="34" charset="0"/>
              <a:ea typeface="宋体" pitchFamily="2" charset="-122"/>
              <a:cs typeface="+mn-cs"/>
            </a:endParaRP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25</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Traditional statistical problems could be</a:t>
            </a:r>
          </a:p>
          <a:p>
            <a:r>
              <a:rPr lang="en-US" altLang="zh-CN" sz="1200" kern="1200" baseline="0" dirty="0" smtClean="0">
                <a:solidFill>
                  <a:schemeClr val="tx1"/>
                </a:solidFill>
                <a:latin typeface="Arial" pitchFamily="34" charset="0"/>
                <a:ea typeface="宋体" pitchFamily="2" charset="-122"/>
                <a:cs typeface="+mn-cs"/>
              </a:rPr>
              <a:t>termed “large </a:t>
            </a:r>
            <a:r>
              <a:rPr lang="en-US" altLang="zh-CN" sz="1200" i="1" kern="1200" baseline="0" dirty="0" smtClean="0">
                <a:solidFill>
                  <a:schemeClr val="tx1"/>
                </a:solidFill>
                <a:latin typeface="Arial" pitchFamily="34" charset="0"/>
                <a:ea typeface="宋体" pitchFamily="2" charset="-122"/>
                <a:cs typeface="+mn-cs"/>
              </a:rPr>
              <a:t>n, small p”: There were many</a:t>
            </a:r>
          </a:p>
          <a:p>
            <a:r>
              <a:rPr lang="en-US" altLang="zh-CN" sz="1200" kern="1200" baseline="0" dirty="0" smtClean="0">
                <a:solidFill>
                  <a:schemeClr val="tx1"/>
                </a:solidFill>
                <a:latin typeface="Arial" pitchFamily="34" charset="0"/>
                <a:ea typeface="宋体" pitchFamily="2" charset="-122"/>
                <a:cs typeface="+mn-cs"/>
              </a:rPr>
              <a:t>observations (</a:t>
            </a:r>
            <a:r>
              <a:rPr lang="en-US" altLang="zh-CN" sz="1200" i="1" kern="1200" baseline="0" dirty="0" smtClean="0">
                <a:solidFill>
                  <a:schemeClr val="tx1"/>
                </a:solidFill>
                <a:latin typeface="Arial" pitchFamily="34" charset="0"/>
                <a:ea typeface="宋体" pitchFamily="2" charset="-122"/>
                <a:cs typeface="+mn-cs"/>
              </a:rPr>
              <a:t>n), such as participants in a</a:t>
            </a:r>
          </a:p>
          <a:p>
            <a:r>
              <a:rPr lang="en-US" altLang="zh-CN" sz="1200" kern="1200" baseline="0" dirty="0" smtClean="0">
                <a:solidFill>
                  <a:schemeClr val="tx1"/>
                </a:solidFill>
                <a:latin typeface="Arial" pitchFamily="34" charset="0"/>
                <a:ea typeface="宋体" pitchFamily="2" charset="-122"/>
                <a:cs typeface="+mn-cs"/>
              </a:rPr>
              <a:t>clinical trial, but few parameters were measured</a:t>
            </a:r>
          </a:p>
          <a:p>
            <a:r>
              <a:rPr lang="en-US" altLang="zh-CN" sz="1200" kern="1200" baseline="0" dirty="0" smtClean="0">
                <a:solidFill>
                  <a:schemeClr val="tx1"/>
                </a:solidFill>
                <a:latin typeface="Arial" pitchFamily="34" charset="0"/>
                <a:ea typeface="宋体" pitchFamily="2" charset="-122"/>
                <a:cs typeface="+mn-cs"/>
              </a:rPr>
              <a:t>(</a:t>
            </a:r>
            <a:r>
              <a:rPr lang="en-US" altLang="zh-CN" sz="1200" i="1" kern="1200" baseline="0" dirty="0" smtClean="0">
                <a:solidFill>
                  <a:schemeClr val="tx1"/>
                </a:solidFill>
                <a:latin typeface="Arial" pitchFamily="34" charset="0"/>
                <a:ea typeface="宋体" pitchFamily="2" charset="-122"/>
                <a:cs typeface="+mn-cs"/>
              </a:rPr>
              <a:t>p), and just a handful of hypotheses</a:t>
            </a:r>
          </a:p>
          <a:p>
            <a:r>
              <a:rPr lang="en-US" altLang="zh-CN" sz="1200" kern="1200" baseline="0" dirty="0" smtClean="0">
                <a:solidFill>
                  <a:schemeClr val="tx1"/>
                </a:solidFill>
                <a:latin typeface="Arial" pitchFamily="34" charset="0"/>
                <a:ea typeface="宋体" pitchFamily="2" charset="-122"/>
                <a:cs typeface="+mn-cs"/>
              </a:rPr>
              <a:t>tested.</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26</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en-US" altLang="zh-CN" sz="1200" kern="1200" baseline="0" dirty="0" smtClean="0">
                <a:solidFill>
                  <a:schemeClr val="tx1"/>
                </a:solidFill>
                <a:latin typeface="Arial" pitchFamily="34" charset="0"/>
                <a:ea typeface="宋体" pitchFamily="2" charset="-122"/>
                <a:cs typeface="+mn-cs"/>
              </a:rPr>
              <a:t>For example, the highest-volume source of public</a:t>
            </a:r>
          </a:p>
          <a:p>
            <a:r>
              <a:rPr lang="en-US" altLang="zh-CN" sz="1200" kern="1200" baseline="0" dirty="0" smtClean="0">
                <a:solidFill>
                  <a:schemeClr val="tx1"/>
                </a:solidFill>
                <a:latin typeface="Arial" pitchFamily="34" charset="0"/>
                <a:ea typeface="宋体" pitchFamily="2" charset="-122"/>
                <a:cs typeface="+mn-cs"/>
              </a:rPr>
              <a:t>Twitter data, which are used by thousands</a:t>
            </a:r>
          </a:p>
          <a:p>
            <a:r>
              <a:rPr lang="en-US" altLang="zh-CN" sz="1200" kern="1200" baseline="0" dirty="0" smtClean="0">
                <a:solidFill>
                  <a:schemeClr val="tx1"/>
                </a:solidFill>
                <a:latin typeface="Arial" pitchFamily="34" charset="0"/>
                <a:ea typeface="宋体" pitchFamily="2" charset="-122"/>
                <a:cs typeface="+mn-cs"/>
              </a:rPr>
              <a:t>of researchers worldwide, is not an</a:t>
            </a:r>
          </a:p>
          <a:p>
            <a:r>
              <a:rPr lang="en-US" altLang="zh-CN" sz="1200" kern="1200" baseline="0" dirty="0" smtClean="0">
                <a:solidFill>
                  <a:schemeClr val="tx1"/>
                </a:solidFill>
                <a:latin typeface="Arial" pitchFamily="34" charset="0"/>
                <a:ea typeface="宋体" pitchFamily="2" charset="-122"/>
                <a:cs typeface="+mn-cs"/>
              </a:rPr>
              <a:t>accurate representation of the overall platform’s</a:t>
            </a:r>
          </a:p>
          <a:p>
            <a:r>
              <a:rPr lang="en-US" altLang="zh-CN" sz="1200" kern="1200" baseline="0" dirty="0" smtClean="0">
                <a:solidFill>
                  <a:schemeClr val="tx1"/>
                </a:solidFill>
                <a:latin typeface="Arial" pitchFamily="34" charset="0"/>
                <a:ea typeface="宋体" pitchFamily="2" charset="-122"/>
                <a:cs typeface="+mn-cs"/>
              </a:rPr>
              <a:t>data ( </a:t>
            </a:r>
            <a:r>
              <a:rPr lang="en-US" altLang="zh-CN" sz="1200" i="1" kern="1200" baseline="0" dirty="0" smtClean="0">
                <a:solidFill>
                  <a:schemeClr val="tx1"/>
                </a:solidFill>
                <a:latin typeface="Arial" pitchFamily="34" charset="0"/>
                <a:ea typeface="宋体" pitchFamily="2" charset="-122"/>
                <a:cs typeface="+mn-cs"/>
              </a:rPr>
              <a:t>11).</a:t>
            </a:r>
          </a:p>
          <a:p>
            <a:endParaRPr lang="en-US" altLang="zh-CN" sz="1200" i="1" kern="1200" baseline="0" dirty="0" smtClean="0">
              <a:solidFill>
                <a:schemeClr val="tx1"/>
              </a:solidFill>
              <a:latin typeface="Arial" pitchFamily="34" charset="0"/>
              <a:ea typeface="宋体" pitchFamily="2" charset="-122"/>
              <a:cs typeface="+mn-cs"/>
            </a:endParaRPr>
          </a:p>
          <a:p>
            <a:r>
              <a:rPr lang="en-US" altLang="zh-CN" sz="1200" i="1" kern="1200" baseline="0" dirty="0" smtClean="0">
                <a:solidFill>
                  <a:schemeClr val="tx1"/>
                </a:solidFill>
                <a:latin typeface="Arial" pitchFamily="34" charset="0"/>
                <a:ea typeface="宋体" pitchFamily="2" charset="-122"/>
                <a:cs typeface="+mn-cs"/>
              </a:rPr>
              <a:t>Multiple comparison problems. The body</a:t>
            </a:r>
          </a:p>
          <a:p>
            <a:r>
              <a:rPr lang="en-US" altLang="zh-CN" sz="1200" kern="1200" baseline="0" dirty="0" smtClean="0">
                <a:solidFill>
                  <a:schemeClr val="tx1"/>
                </a:solidFill>
                <a:latin typeface="Arial" pitchFamily="34" charset="0"/>
                <a:ea typeface="宋体" pitchFamily="2" charset="-122"/>
                <a:cs typeface="+mn-cs"/>
              </a:rPr>
              <a:t>of social media analysis that concerns the development</a:t>
            </a:r>
          </a:p>
          <a:p>
            <a:r>
              <a:rPr lang="en-US" altLang="zh-CN" sz="1200" kern="1200" baseline="0" dirty="0" smtClean="0">
                <a:solidFill>
                  <a:schemeClr val="tx1"/>
                </a:solidFill>
                <a:latin typeface="Arial" pitchFamily="34" charset="0"/>
                <a:ea typeface="宋体" pitchFamily="2" charset="-122"/>
                <a:cs typeface="+mn-cs"/>
              </a:rPr>
              <a:t>of user/content classification and</a:t>
            </a:r>
          </a:p>
          <a:p>
            <a:r>
              <a:rPr lang="en-US" altLang="zh-CN" sz="1200" kern="1200" baseline="0" dirty="0" smtClean="0">
                <a:solidFill>
                  <a:schemeClr val="tx1"/>
                </a:solidFill>
                <a:latin typeface="Arial" pitchFamily="34" charset="0"/>
                <a:ea typeface="宋体" pitchFamily="2" charset="-122"/>
                <a:cs typeface="+mn-cs"/>
              </a:rPr>
              <a:t>prediction has unaddressed issues with </a:t>
            </a:r>
            <a:r>
              <a:rPr lang="en-US" altLang="zh-CN" sz="1200" kern="1200" baseline="0" dirty="0" err="1" smtClean="0">
                <a:solidFill>
                  <a:schemeClr val="tx1"/>
                </a:solidFill>
                <a:latin typeface="Arial" pitchFamily="34" charset="0"/>
                <a:ea typeface="宋体" pitchFamily="2" charset="-122"/>
                <a:cs typeface="+mn-cs"/>
              </a:rPr>
              <a:t>overfitting</a:t>
            </a:r>
            <a:r>
              <a:rPr lang="en-US" altLang="zh-CN" sz="1200" kern="1200" baseline="0" dirty="0" smtClean="0">
                <a:solidFill>
                  <a:schemeClr val="tx1"/>
                </a:solidFill>
                <a:latin typeface="Arial" pitchFamily="34" charset="0"/>
                <a:ea typeface="宋体" pitchFamily="2" charset="-122"/>
                <a:cs typeface="+mn-cs"/>
              </a:rPr>
              <a:t>.</a:t>
            </a:r>
          </a:p>
          <a:p>
            <a:endParaRPr lang="en-US" altLang="zh-CN" sz="1200" i="1" kern="1200" baseline="0" dirty="0" smtClean="0">
              <a:solidFill>
                <a:schemeClr val="tx1"/>
              </a:solidFill>
              <a:latin typeface="Arial" pitchFamily="34" charset="0"/>
              <a:ea typeface="宋体" pitchFamily="2" charset="-122"/>
              <a:cs typeface="+mn-cs"/>
            </a:endParaRPr>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27</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mtClean="0">
                <a:ea typeface="Arial Unicode MS" pitchFamily="34" charset="-122"/>
                <a:cs typeface="Arial Unicode MS" pitchFamily="34" charset="-122"/>
              </a:rPr>
              <a:t>预测是一门发展中的科学，需要均衡机器学习等人工智能方法和人的因素</a:t>
            </a:r>
          </a:p>
          <a:p>
            <a:endParaRPr lang="zh-CN" altLang="en-US" dirty="0"/>
          </a:p>
        </p:txBody>
      </p:sp>
      <p:sp>
        <p:nvSpPr>
          <p:cNvPr id="4" name="日期占位符 3"/>
          <p:cNvSpPr>
            <a:spLocks noGrp="1"/>
          </p:cNvSpPr>
          <p:nvPr>
            <p:ph type="dt"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pPr>
              <a:defRPr/>
            </a:pPr>
            <a:fld id="{A005BF69-F17E-4B8A-A570-6946DCBE2A89}" type="slidenum">
              <a:rPr lang="en-US" altLang="zh-CN" smtClean="0"/>
              <a:pPr>
                <a:defRPr/>
              </a:pPr>
              <a:t>28</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灯片编号占位符 3"/>
          <p:cNvSpPr>
            <a:spLocks noGrp="1"/>
          </p:cNvSpPr>
          <p:nvPr>
            <p:ph type="sldNum" sz="quarter" idx="10"/>
          </p:nvPr>
        </p:nvSpPr>
        <p:spPr/>
        <p:txBody>
          <a:bodyPr/>
          <a:lstStyle>
            <a:lvl1pPr>
              <a:defRPr/>
            </a:lvl1pPr>
          </a:lstStyle>
          <a:p>
            <a:pPr>
              <a:defRPr/>
            </a:pPr>
            <a:fld id="{2A397F5B-A7A0-455E-AFEC-08D381AFF3ED}" type="slidenum">
              <a:rPr lang="zh-CN" altLang="en-US"/>
              <a:pPr>
                <a:defRPr/>
              </a:pPr>
              <a:t>‹#›</a:t>
            </a:fld>
            <a:fld id="{23F7DC37-F9EB-4ABE-BCCC-12D9E07B9D4B}" type="slidenum">
              <a:rPr lang="zh-CN" altLang="en-US"/>
              <a:pPr>
                <a:defRPr/>
              </a:pPr>
              <a:t>‹#›</a:t>
            </a:fld>
            <a:endParaRPr lang="zh-CN" altLang="en-US" dirty="0"/>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cxnSp>
        <p:nvCxnSpPr>
          <p:cNvPr id="4" name="直接连接符 3"/>
          <p:cNvCxnSpPr/>
          <p:nvPr userDrawn="1"/>
        </p:nvCxnSpPr>
        <p:spPr>
          <a:xfrm>
            <a:off x="428625" y="857250"/>
            <a:ext cx="8215313" cy="1588"/>
          </a:xfrm>
          <a:prstGeom prst="line">
            <a:avLst/>
          </a:prstGeom>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a:xfrm>
            <a:off x="285720" y="71414"/>
            <a:ext cx="8358246" cy="796908"/>
          </a:xfrm>
          <a:prstGeom prst="rect">
            <a:avLst/>
          </a:prstGeom>
        </p:spPr>
        <p:txBody>
          <a:bodyPr/>
          <a:lstStyle>
            <a:lvl1pPr algn="l">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285720" y="1000108"/>
            <a:ext cx="8501122" cy="5429288"/>
          </a:xfrm>
          <a:prstGeom prst="rect">
            <a:avLst/>
          </a:prstGeom>
        </p:spPr>
        <p:txBody>
          <a:bodyPr/>
          <a:lstStyle>
            <a:lvl1pPr>
              <a:defRPr baseline="0">
                <a:latin typeface="Arial Unicode MS" pitchFamily="34" charset="-122"/>
              </a:defRPr>
            </a:lvl1pPr>
            <a:lvl2pPr>
              <a:defRPr sz="2400" baseline="0">
                <a:latin typeface="Arial Unicode MS" pitchFamily="34" charset="-122"/>
              </a:defRPr>
            </a:lvl2pPr>
            <a:lvl3pPr>
              <a:buFont typeface="Wingdings" pitchFamily="2" charset="2"/>
              <a:buChar char="ü"/>
              <a:defRPr sz="1600" baseline="0">
                <a:latin typeface="Arial Unicode MS" pitchFamily="34" charset="-122"/>
              </a:defRPr>
            </a:lvl3pPr>
            <a:lvl4pPr>
              <a:defRPr baseline="0">
                <a:latin typeface="Arial Unicode MS" pitchFamily="34" charset="-122"/>
              </a:defRPr>
            </a:lvl4pPr>
            <a:lvl5pPr>
              <a:defRPr baseline="0">
                <a:latin typeface="Arial Unicode MS"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灯片编号占位符 4"/>
          <p:cNvSpPr>
            <a:spLocks noGrp="1"/>
          </p:cNvSpPr>
          <p:nvPr>
            <p:ph type="sldNum" sz="quarter" idx="10"/>
          </p:nvPr>
        </p:nvSpPr>
        <p:spPr>
          <a:xfrm>
            <a:off x="6929438" y="6492875"/>
            <a:ext cx="2133600" cy="365125"/>
          </a:xfrm>
        </p:spPr>
        <p:txBody>
          <a:bodyPr/>
          <a:lstStyle>
            <a:lvl1pPr>
              <a:defRPr/>
            </a:lvl1pPr>
          </a:lstStyle>
          <a:p>
            <a:pPr>
              <a:defRPr/>
            </a:pPr>
            <a:fld id="{3AD224E6-15A8-4E74-8987-281A30D56C8B}" type="slidenum">
              <a:rPr lang="zh-CN" altLang="en-US"/>
              <a:pPr>
                <a:defRPr/>
              </a:pPr>
              <a:t>‹#›</a:t>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93A14C4F-C11C-4266-926C-EC342BB6FCA4}" type="slidenum">
              <a:rPr lang="zh-CN" altLang="en-US"/>
              <a:pPr>
                <a:defRPr/>
              </a:pPr>
              <a:t>‹#›</a:t>
            </a:fld>
            <a:endParaRPr lang="zh-CN" altLang="en-US" dirty="0"/>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2053" name="标题占位符 8"/>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4" name="文本占位符 9"/>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1" name="日期占位符 10"/>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CN" altLang="en-US"/>
          </a:p>
        </p:txBody>
      </p:sp>
      <p:pic>
        <p:nvPicPr>
          <p:cNvPr id="8" name="图片 7" descr="Logo_Small.jpg"/>
          <p:cNvPicPr>
            <a:picLocks noChangeAspect="1"/>
          </p:cNvPicPr>
          <p:nvPr/>
        </p:nvPicPr>
        <p:blipFill>
          <a:blip r:embed="rId14" cstate="print"/>
          <a:stretch>
            <a:fillRect/>
          </a:stretch>
        </p:blipFill>
        <p:spPr>
          <a:xfrm>
            <a:off x="8732170" y="35551"/>
            <a:ext cx="376334" cy="297105"/>
          </a:xfrm>
          <a:prstGeom prst="rect">
            <a:avLst/>
          </a:prstGeom>
        </p:spPr>
      </p:pic>
    </p:spTree>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4101" r:id="rId4"/>
    <p:sldLayoutId id="2147484102" r:id="rId5"/>
    <p:sldLayoutId id="2147484103" r:id="rId6"/>
    <p:sldLayoutId id="2147484104" r:id="rId7"/>
    <p:sldLayoutId id="2147484105" r:id="rId8"/>
    <p:sldLayoutId id="2147484106" r:id="rId9"/>
    <p:sldLayoutId id="2147484107" r:id="rId10"/>
    <p:sldLayoutId id="2147484108" r:id="rId11"/>
    <p:sldLayoutId id="2147484109" r:id="rId12"/>
  </p:sldLayoutIdLst>
  <p:timing>
    <p:tnLst>
      <p:par>
        <p:cTn id="1" dur="indefinite" restart="never" nodeType="tmRoot"/>
      </p:par>
    </p:tnLst>
  </p:timing>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黑体" pitchFamily="2" charset="-122"/>
        </a:defRPr>
      </a:lvl2pPr>
      <a:lvl3pPr algn="ctr" rtl="0" eaLnBrk="0" fontAlgn="base" hangingPunct="0">
        <a:spcBef>
          <a:spcPct val="0"/>
        </a:spcBef>
        <a:spcAft>
          <a:spcPct val="0"/>
        </a:spcAft>
        <a:defRPr sz="4400">
          <a:solidFill>
            <a:schemeClr val="tx2"/>
          </a:solidFill>
          <a:latin typeface="Arial" pitchFamily="34" charset="0"/>
          <a:ea typeface="黑体" pitchFamily="2" charset="-122"/>
        </a:defRPr>
      </a:lvl3pPr>
      <a:lvl4pPr algn="ctr" rtl="0" eaLnBrk="0" fontAlgn="base" hangingPunct="0">
        <a:spcBef>
          <a:spcPct val="0"/>
        </a:spcBef>
        <a:spcAft>
          <a:spcPct val="0"/>
        </a:spcAft>
        <a:defRPr sz="4400">
          <a:solidFill>
            <a:schemeClr val="tx2"/>
          </a:solidFill>
          <a:latin typeface="Arial" pitchFamily="34" charset="0"/>
          <a:ea typeface="黑体" pitchFamily="2" charset="-122"/>
        </a:defRPr>
      </a:lvl4pPr>
      <a:lvl5pPr algn="ctr" rtl="0" eaLnBrk="0" fontAlgn="base" hangingPunct="0">
        <a:spcBef>
          <a:spcPct val="0"/>
        </a:spcBef>
        <a:spcAft>
          <a:spcPct val="0"/>
        </a:spcAft>
        <a:defRPr sz="4400">
          <a:solidFill>
            <a:schemeClr val="tx2"/>
          </a:solidFill>
          <a:latin typeface="Arial" pitchFamily="34" charset="0"/>
          <a:ea typeface="黑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hyperlink" Target="mailto:mashuai@buaa.edu.cn" TargetMode="External"/><Relationship Id="rId2" Type="http://schemas.openxmlformats.org/officeDocument/2006/relationships/hyperlink" Target="http://mashuai.buaa.edu.cn/" TargetMode="Externa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hyperlink" Target="mailto:mashuai@buaa.edu.cn" TargetMode="External"/><Relationship Id="rId2" Type="http://schemas.openxmlformats.org/officeDocument/2006/relationships/hyperlink" Target="http://mashuai.buaa.edu.cn/" TargetMode="External"/><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4"/>
          <p:cNvSpPr>
            <a:spLocks noChangeArrowheads="1"/>
          </p:cNvSpPr>
          <p:nvPr/>
        </p:nvSpPr>
        <p:spPr bwMode="auto">
          <a:xfrm>
            <a:off x="539552" y="4786313"/>
            <a:ext cx="8352928" cy="1785937"/>
          </a:xfrm>
          <a:prstGeom prst="rect">
            <a:avLst/>
          </a:prstGeom>
          <a:noFill/>
          <a:ln w="9525">
            <a:noFill/>
            <a:miter lim="800000"/>
            <a:headEnd/>
            <a:tailEnd/>
          </a:ln>
        </p:spPr>
        <p:txBody>
          <a:bodyPr/>
          <a:lstStyle/>
          <a:p>
            <a:pPr marL="342900" indent="-342900" algn="ctr">
              <a:spcBef>
                <a:spcPct val="20000"/>
              </a:spcBef>
            </a:pPr>
            <a:endParaRPr lang="en-US" altLang="zh-CN" sz="2800" b="1" dirty="0" smtClean="0">
              <a:solidFill>
                <a:srgbClr val="0000FF"/>
              </a:solidFill>
              <a:ea typeface="楷体_GB2312" pitchFamily="49" charset="-122"/>
            </a:endParaRPr>
          </a:p>
        </p:txBody>
      </p:sp>
      <p:sp>
        <p:nvSpPr>
          <p:cNvPr id="15363" name="Rectangle 15"/>
          <p:cNvSpPr>
            <a:spLocks noRot="1" noChangeArrowheads="1"/>
          </p:cNvSpPr>
          <p:nvPr/>
        </p:nvSpPr>
        <p:spPr bwMode="auto">
          <a:xfrm>
            <a:off x="107504" y="214313"/>
            <a:ext cx="8964488" cy="2381250"/>
          </a:xfrm>
          <a:prstGeom prst="rect">
            <a:avLst/>
          </a:prstGeom>
          <a:noFill/>
          <a:ln w="9525">
            <a:noFill/>
            <a:miter lim="800000"/>
            <a:headEnd/>
            <a:tailEnd/>
          </a:ln>
        </p:spPr>
        <p:txBody>
          <a:bodyPr lIns="0" rIns="0" anchor="ctr"/>
          <a:lstStyle/>
          <a:p>
            <a:pPr algn="ctr">
              <a:lnSpc>
                <a:spcPct val="140000"/>
              </a:lnSpc>
            </a:pPr>
            <a:r>
              <a:rPr lang="zh-CN" altLang="en-US" sz="5400" b="1" dirty="0" smtClean="0">
                <a:solidFill>
                  <a:srgbClr val="000099"/>
                </a:solidFill>
                <a:latin typeface="+mn-ea"/>
                <a:ea typeface="+mn-ea"/>
              </a:rPr>
              <a:t>大数据之自然</a:t>
            </a:r>
            <a:r>
              <a:rPr lang="en-US" altLang="zh-CN" sz="5400" b="1" dirty="0" smtClean="0">
                <a:solidFill>
                  <a:srgbClr val="000099"/>
                </a:solidFill>
                <a:latin typeface="+mn-ea"/>
                <a:ea typeface="+mn-ea"/>
              </a:rPr>
              <a:t>&amp;</a:t>
            </a:r>
            <a:r>
              <a:rPr lang="zh-CN" altLang="en-US" sz="5400" b="1" dirty="0" smtClean="0">
                <a:solidFill>
                  <a:srgbClr val="000099"/>
                </a:solidFill>
                <a:latin typeface="+mn-ea"/>
                <a:ea typeface="+mn-ea"/>
              </a:rPr>
              <a:t>科学文选</a:t>
            </a:r>
            <a:endParaRPr lang="en-US" altLang="zh-CN" sz="5400" b="1" dirty="0" smtClean="0">
              <a:solidFill>
                <a:srgbClr val="000099"/>
              </a:solidFill>
              <a:latin typeface="+mn-ea"/>
              <a:ea typeface="+mn-ea"/>
            </a:endParaRPr>
          </a:p>
        </p:txBody>
      </p:sp>
      <p:pic>
        <p:nvPicPr>
          <p:cNvPr id="15364" name="Picture 23" descr="20100914173821095744"/>
          <p:cNvPicPr>
            <a:picLocks noChangeAspect="1" noChangeArrowheads="1"/>
          </p:cNvPicPr>
          <p:nvPr/>
        </p:nvPicPr>
        <p:blipFill>
          <a:blip r:embed="rId3" cstate="print"/>
          <a:srcRect/>
          <a:stretch>
            <a:fillRect/>
          </a:stretch>
        </p:blipFill>
        <p:spPr bwMode="auto">
          <a:xfrm>
            <a:off x="0" y="2714625"/>
            <a:ext cx="9144000" cy="1676400"/>
          </a:xfrm>
          <a:prstGeom prst="rect">
            <a:avLst/>
          </a:prstGeom>
          <a:noFill/>
          <a:ln w="9525">
            <a:noFill/>
            <a:miter lim="800000"/>
            <a:headEnd/>
            <a:tailEnd/>
          </a:ln>
        </p:spPr>
      </p:pic>
      <p:pic>
        <p:nvPicPr>
          <p:cNvPr id="5" name="图片 4" descr="beihang-logo.png"/>
          <p:cNvPicPr>
            <a:picLocks noChangeAspect="1"/>
          </p:cNvPicPr>
          <p:nvPr/>
        </p:nvPicPr>
        <p:blipFill>
          <a:blip r:embed="rId4" cstate="print"/>
          <a:stretch>
            <a:fillRect/>
          </a:stretch>
        </p:blipFill>
        <p:spPr>
          <a:xfrm>
            <a:off x="2483768" y="5517232"/>
            <a:ext cx="4427099" cy="914400"/>
          </a:xfrm>
          <a:prstGeom prst="rect">
            <a:avLst/>
          </a:prstGeom>
        </p:spPr>
      </p:pic>
      <p:sp>
        <p:nvSpPr>
          <p:cNvPr id="6" name="Rectangle 3"/>
          <p:cNvSpPr txBox="1">
            <a:spLocks noChangeArrowheads="1"/>
          </p:cNvSpPr>
          <p:nvPr/>
        </p:nvSpPr>
        <p:spPr bwMode="auto">
          <a:xfrm>
            <a:off x="1331640" y="4509120"/>
            <a:ext cx="7162800" cy="1371600"/>
          </a:xfrm>
          <a:prstGeom prst="rect">
            <a:avLst/>
          </a:prstGeom>
          <a:noFill/>
          <a:ln w="9525">
            <a:noFill/>
            <a:miter lim="800000"/>
            <a:headEnd/>
            <a:tailEnd/>
          </a:ln>
        </p:spPr>
        <p:txBody>
          <a:bodyPr/>
          <a:lstStyle/>
          <a:p>
            <a:pPr algn="ctr">
              <a:lnSpc>
                <a:spcPct val="150000"/>
              </a:lnSpc>
              <a:spcBef>
                <a:spcPct val="20000"/>
              </a:spcBef>
              <a:buClr>
                <a:srgbClr val="FF3300"/>
              </a:buClr>
              <a:buSzPct val="70000"/>
              <a:buFont typeface="Wingdings" pitchFamily="2" charset="2"/>
              <a:buNone/>
              <a:defRPr/>
            </a:pPr>
            <a:r>
              <a:rPr lang="zh-CN" altLang="en-US" sz="4400" b="1" kern="0" dirty="0" smtClean="0">
                <a:solidFill>
                  <a:schemeClr val="accent2"/>
                </a:solidFill>
                <a:latin typeface="隶书" pitchFamily="49" charset="-122"/>
                <a:ea typeface="隶书" pitchFamily="49" charset="-122"/>
              </a:rPr>
              <a:t>马 </a:t>
            </a:r>
            <a:r>
              <a:rPr lang="zh-CN" altLang="en-US" sz="4400" b="1" kern="0" dirty="0">
                <a:solidFill>
                  <a:schemeClr val="accent2"/>
                </a:solidFill>
                <a:latin typeface="隶书" pitchFamily="49" charset="-122"/>
                <a:ea typeface="隶书" pitchFamily="49" charset="-122"/>
              </a:rPr>
              <a:t>帅</a:t>
            </a:r>
            <a:r>
              <a:rPr lang="en-US" altLang="zh-CN" sz="4400" b="1" kern="0" dirty="0">
                <a:solidFill>
                  <a:schemeClr val="accent2"/>
                </a:solidFill>
                <a:latin typeface="隶书" pitchFamily="49" charset="-122"/>
                <a:ea typeface="隶书" pitchFamily="49" charset="-122"/>
              </a:rPr>
              <a:t> </a:t>
            </a: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b="1" kern="0" dirty="0">
              <a:solidFill>
                <a:schemeClr val="accent2"/>
              </a:solidFill>
              <a:latin typeface="+mn-lt"/>
              <a:ea typeface="+mn-ea"/>
            </a:endParaRPr>
          </a:p>
          <a:p>
            <a:pPr algn="ctr">
              <a:lnSpc>
                <a:spcPct val="80000"/>
              </a:lnSpc>
              <a:spcBef>
                <a:spcPct val="20000"/>
              </a:spcBef>
              <a:buClr>
                <a:srgbClr val="FF3300"/>
              </a:buClr>
              <a:buSzPct val="70000"/>
              <a:buFont typeface="Wingdings" pitchFamily="2" charset="2"/>
              <a:buNone/>
              <a:defRPr/>
            </a:pPr>
            <a:endParaRPr lang="en-US" altLang="zh-CN" sz="2800" kern="0" dirty="0">
              <a:latin typeface="+mn-lt"/>
              <a:ea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Social Networks </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10</a:t>
            </a:fld>
            <a:endParaRPr lang="zh-CN" altLang="en-US" dirty="0"/>
          </a:p>
        </p:txBody>
      </p:sp>
      <p:graphicFrame>
        <p:nvGraphicFramePr>
          <p:cNvPr id="7" name="内容占位符 6"/>
          <p:cNvGraphicFramePr>
            <a:graphicFrameLocks noGrp="1"/>
          </p:cNvGraphicFramePr>
          <p:nvPr>
            <p:ph idx="1"/>
          </p:nvPr>
        </p:nvGraphicFramePr>
        <p:xfrm>
          <a:off x="285750" y="1000125"/>
          <a:ext cx="8501063" cy="542925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Big Data </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11</a:t>
            </a:fld>
            <a:endParaRPr lang="zh-CN" altLang="en-US" dirty="0"/>
          </a:p>
        </p:txBody>
      </p:sp>
      <p:graphicFrame>
        <p:nvGraphicFramePr>
          <p:cNvPr id="7" name="内容占位符 6"/>
          <p:cNvGraphicFramePr>
            <a:graphicFrameLocks noGrp="1"/>
          </p:cNvGraphicFramePr>
          <p:nvPr>
            <p:ph idx="1"/>
          </p:nvPr>
        </p:nvGraphicFramePr>
        <p:xfrm>
          <a:off x="285750" y="1000125"/>
          <a:ext cx="8501063" cy="542925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AI + SN + BD</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12</a:t>
            </a:fld>
            <a:endParaRPr lang="zh-CN" altLang="en-US" dirty="0"/>
          </a:p>
        </p:txBody>
      </p:sp>
      <p:graphicFrame>
        <p:nvGraphicFramePr>
          <p:cNvPr id="7" name="内容占位符 6"/>
          <p:cNvGraphicFramePr>
            <a:graphicFrameLocks noGrp="1"/>
          </p:cNvGraphicFramePr>
          <p:nvPr>
            <p:ph idx="1"/>
          </p:nvPr>
        </p:nvGraphicFramePr>
        <p:xfrm>
          <a:off x="285750" y="1000125"/>
          <a:ext cx="8501063" cy="542925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323528" y="2564904"/>
            <a:ext cx="8501122" cy="1440160"/>
          </a:xfrm>
          <a:prstGeom prst="rect">
            <a:avLst/>
          </a:prstGeom>
        </p:spPr>
        <p:txBody>
          <a:bodyPr/>
          <a:lstStyle/>
          <a:p>
            <a:pPr marL="342900" indent="-342900" eaLnBrk="0" hangingPunct="0">
              <a:spcBef>
                <a:spcPct val="20000"/>
              </a:spcBef>
              <a:defRPr/>
            </a:pPr>
            <a:r>
              <a:rPr lang="en-US" altLang="zh-CN" sz="4000" b="1" dirty="0" smtClean="0">
                <a:solidFill>
                  <a:srgbClr val="FF0000"/>
                </a:solidFill>
              </a:rPr>
              <a:t>Challenge 1:</a:t>
            </a:r>
          </a:p>
          <a:p>
            <a:pPr marL="342900" indent="-342900" eaLnBrk="0" hangingPunct="0">
              <a:spcBef>
                <a:spcPct val="20000"/>
              </a:spcBef>
              <a:defRPr/>
            </a:pPr>
            <a:r>
              <a:rPr lang="en-US" altLang="zh-CN" sz="3600" b="1" dirty="0" smtClean="0">
                <a:latin typeface="+mj-lt"/>
              </a:rPr>
              <a:t> </a:t>
            </a:r>
            <a:r>
              <a:rPr lang="en-US" altLang="zh-CN" sz="3600" b="1" kern="0" dirty="0" smtClean="0">
                <a:latin typeface="+mj-lt"/>
              </a:rPr>
              <a:t>Learning from Limited Data</a:t>
            </a:r>
            <a:endParaRPr lang="zh-CN" altLang="en-US" sz="3600" b="1" kern="0" dirty="0" smtClean="0">
              <a:latin typeface="+mj-lt"/>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Aspect1</a:t>
            </a:r>
            <a:endParaRPr lang="zh-CN" altLang="en-US" b="1" dirty="0"/>
          </a:p>
        </p:txBody>
      </p:sp>
      <p:sp>
        <p:nvSpPr>
          <p:cNvPr id="3" name="内容占位符 2"/>
          <p:cNvSpPr>
            <a:spLocks noGrp="1"/>
          </p:cNvSpPr>
          <p:nvPr>
            <p:ph idx="1"/>
          </p:nvPr>
        </p:nvSpPr>
        <p:spPr/>
        <p:txBody>
          <a:bodyPr/>
          <a:lstStyle/>
          <a:p>
            <a:r>
              <a:rPr lang="hu-HU" altLang="zh-CN" sz="1800" dirty="0" smtClean="0"/>
              <a:t>Ernő Téglás*, Edward Vul, Vittorio Girotto, Michel Gonzalez, Joshua B. Tenenbaum, Luca L. Bonatti, </a:t>
            </a:r>
            <a:r>
              <a:rPr lang="hu-HU" altLang="zh-CN" sz="1800" dirty="0" smtClean="0">
                <a:solidFill>
                  <a:srgbClr val="C00000"/>
                </a:solidFill>
              </a:rPr>
              <a:t>Pure Reasoning in 12-Month-Old Infants as Probabilistic Inference</a:t>
            </a:r>
            <a:r>
              <a:rPr lang="en-US" altLang="zh-CN" sz="1800" dirty="0" smtClean="0"/>
              <a:t>. </a:t>
            </a:r>
            <a:r>
              <a:rPr lang="hu-HU" altLang="zh-CN" sz="1800" dirty="0" smtClean="0"/>
              <a:t>Science, Vol.332, Issue 6033, pp. 1054-1059, 2011</a:t>
            </a:r>
            <a:r>
              <a:rPr lang="en-US" altLang="zh-CN" sz="1800" dirty="0" smtClean="0"/>
              <a:t> (research article)</a:t>
            </a:r>
            <a:r>
              <a:rPr lang="hu-HU" altLang="zh-CN" sz="1800" dirty="0" smtClean="0"/>
              <a:t>.</a:t>
            </a:r>
            <a:endParaRPr lang="en-US" altLang="zh-CN" sz="1800" dirty="0" smtClean="0"/>
          </a:p>
          <a:p>
            <a:r>
              <a:rPr lang="en-US" altLang="zh-CN" sz="1800" dirty="0" smtClean="0"/>
              <a:t>Joshua B. </a:t>
            </a:r>
            <a:r>
              <a:rPr lang="en-US" altLang="zh-CN" sz="1800" dirty="0" err="1" smtClean="0"/>
              <a:t>Tenenbaum</a:t>
            </a:r>
            <a:r>
              <a:rPr lang="en-US" altLang="zh-CN" sz="1800" dirty="0" smtClean="0"/>
              <a:t>, Charles Kemp, Thomas L. Griffiths, Noah D. Goodman, </a:t>
            </a:r>
            <a:r>
              <a:rPr lang="en-US" altLang="zh-CN" sz="1800" dirty="0" smtClean="0">
                <a:solidFill>
                  <a:srgbClr val="C00000"/>
                </a:solidFill>
              </a:rPr>
              <a:t>How to Grow a Mind: Statistics, Structure, and Abstraction</a:t>
            </a:r>
            <a:r>
              <a:rPr lang="en-US" altLang="zh-CN" sz="1800" dirty="0" smtClean="0"/>
              <a:t>, Science, Vol. 331, Issue 6022, pp. 1279-1285, 2011 (review)</a:t>
            </a:r>
            <a:r>
              <a:rPr lang="hu-HU" altLang="zh-CN" sz="1800" dirty="0" smtClean="0"/>
              <a:t>.</a:t>
            </a:r>
            <a:endParaRPr lang="en-US" altLang="zh-CN" sz="1800" dirty="0" smtClean="0"/>
          </a:p>
          <a:p>
            <a:r>
              <a:rPr lang="en-US" altLang="zh-CN" sz="1800" dirty="0" err="1" smtClean="0"/>
              <a:t>Brenden</a:t>
            </a:r>
            <a:r>
              <a:rPr lang="en-US" altLang="zh-CN" sz="1800" dirty="0" smtClean="0"/>
              <a:t> M. Lake, </a:t>
            </a:r>
            <a:r>
              <a:rPr lang="en-US" altLang="zh-CN" sz="1800" dirty="0" err="1" smtClean="0"/>
              <a:t>Ruslan</a:t>
            </a:r>
            <a:r>
              <a:rPr lang="en-US" altLang="zh-CN" sz="1800" dirty="0" smtClean="0"/>
              <a:t> </a:t>
            </a:r>
            <a:r>
              <a:rPr lang="en-US" altLang="zh-CN" sz="1800" dirty="0" err="1" smtClean="0"/>
              <a:t>Salakhutdinov</a:t>
            </a:r>
            <a:r>
              <a:rPr lang="en-US" altLang="zh-CN" sz="1800" dirty="0" smtClean="0"/>
              <a:t>, Joshua B. </a:t>
            </a:r>
            <a:r>
              <a:rPr lang="en-US" altLang="zh-CN" sz="1800" dirty="0" err="1" smtClean="0"/>
              <a:t>Tenenbaum</a:t>
            </a:r>
            <a:r>
              <a:rPr lang="en-US" altLang="zh-CN" sz="1800" dirty="0" smtClean="0"/>
              <a:t>, </a:t>
            </a:r>
            <a:r>
              <a:rPr lang="en-US" altLang="zh-CN" sz="1800" dirty="0" smtClean="0">
                <a:solidFill>
                  <a:srgbClr val="C00000"/>
                </a:solidFill>
              </a:rPr>
              <a:t>Human-level concept learning through probabilistic program induction</a:t>
            </a:r>
            <a:r>
              <a:rPr lang="en-US" altLang="zh-CN" sz="1800" dirty="0" smtClean="0"/>
              <a:t>, Science, Vol. 350, Issue 6266, pp. 1332-1338, 2015 (research article)</a:t>
            </a:r>
            <a:r>
              <a:rPr lang="hu-HU" altLang="zh-CN" sz="1800" dirty="0" smtClean="0"/>
              <a:t>.</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14</a:t>
            </a:fld>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Aspect1-</a:t>
            </a:r>
            <a:r>
              <a:rPr lang="zh-CN" altLang="en-US" b="1" dirty="0" smtClean="0"/>
              <a:t>例</a:t>
            </a:r>
            <a:r>
              <a:rPr lang="en-US" altLang="zh-CN" b="1" dirty="0" smtClean="0"/>
              <a:t>1</a:t>
            </a:r>
            <a:endParaRPr lang="zh-CN" altLang="en-US" b="1" dirty="0"/>
          </a:p>
        </p:txBody>
      </p:sp>
      <p:sp>
        <p:nvSpPr>
          <p:cNvPr id="3" name="内容占位符 2"/>
          <p:cNvSpPr>
            <a:spLocks noGrp="1"/>
          </p:cNvSpPr>
          <p:nvPr>
            <p:ph idx="1"/>
          </p:nvPr>
        </p:nvSpPr>
        <p:spPr/>
        <p:txBody>
          <a:bodyPr/>
          <a:lstStyle/>
          <a:p>
            <a:r>
              <a:rPr lang="en-US" altLang="zh-CN" sz="2400" b="1" dirty="0" smtClean="0"/>
              <a:t>A Bayesian model of infants’ pure reasoning.</a:t>
            </a:r>
          </a:p>
          <a:p>
            <a:pPr lvl="1"/>
            <a:r>
              <a:rPr lang="en-US" altLang="zh-CN" sz="1600" dirty="0" smtClean="0"/>
              <a:t>Probe infants’ expectations about unknown future events when they witness dynamic scenes that contain multiple potentially relevant–but also potentially conflicting–sources of information</a:t>
            </a:r>
          </a:p>
          <a:p>
            <a:pPr lvl="1"/>
            <a:r>
              <a:rPr lang="en-US" altLang="zh-CN" sz="1600" dirty="0" smtClean="0"/>
              <a:t>Infants’ looking times are consistent with </a:t>
            </a:r>
            <a:r>
              <a:rPr lang="en-US" altLang="zh-CN" sz="1600" b="1" dirty="0" smtClean="0"/>
              <a:t>a Bayesian ideal observer </a:t>
            </a:r>
            <a:r>
              <a:rPr lang="en-US" altLang="zh-CN" sz="1600" dirty="0" smtClean="0"/>
              <a:t>embodying abstract principles of object motion.</a:t>
            </a:r>
          </a:p>
          <a:p>
            <a:pPr lvl="1"/>
            <a:r>
              <a:rPr lang="en-US" altLang="zh-CN" sz="1600" dirty="0" smtClean="0"/>
              <a:t>Infants possess surprisingly sophisticated  abilities to integrate multiple information sources and </a:t>
            </a:r>
            <a:r>
              <a:rPr lang="en-US" altLang="zh-CN" sz="1600" b="1" dirty="0" smtClean="0"/>
              <a:t>abstract knowledge </a:t>
            </a:r>
            <a:r>
              <a:rPr lang="en-US" altLang="zh-CN" sz="1600" dirty="0" smtClean="0"/>
              <a:t>in reasoning about future outcomes.</a:t>
            </a:r>
          </a:p>
          <a:p>
            <a:pPr lvl="1"/>
            <a:endParaRPr lang="en-US" altLang="zh-CN" sz="1800" dirty="0" smtClean="0"/>
          </a:p>
          <a:p>
            <a:pPr lvl="1"/>
            <a:endParaRPr lang="en-US" altLang="zh-CN" sz="1800" dirty="0" smtClean="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15</a:t>
            </a:fld>
            <a:endParaRPr lang="zh-CN" altLang="en-US" dirty="0"/>
          </a:p>
        </p:txBody>
      </p:sp>
      <p:pic>
        <p:nvPicPr>
          <p:cNvPr id="47106" name="Picture 2"/>
          <p:cNvPicPr>
            <a:picLocks noChangeAspect="1" noChangeArrowheads="1"/>
          </p:cNvPicPr>
          <p:nvPr/>
        </p:nvPicPr>
        <p:blipFill>
          <a:blip r:embed="rId2" cstate="print"/>
          <a:srcRect/>
          <a:stretch>
            <a:fillRect/>
          </a:stretch>
        </p:blipFill>
        <p:spPr bwMode="auto">
          <a:xfrm>
            <a:off x="2339752" y="3212976"/>
            <a:ext cx="3888432" cy="3233943"/>
          </a:xfrm>
          <a:prstGeom prst="rect">
            <a:avLst/>
          </a:prstGeom>
          <a:noFill/>
          <a:ln w="9525">
            <a:noFill/>
            <a:miter lim="800000"/>
            <a:headEnd/>
            <a:tailEnd/>
          </a:ln>
        </p:spPr>
      </p:pic>
      <p:sp>
        <p:nvSpPr>
          <p:cNvPr id="6" name="矩形 5"/>
          <p:cNvSpPr/>
          <p:nvPr/>
        </p:nvSpPr>
        <p:spPr>
          <a:xfrm>
            <a:off x="107504" y="6279703"/>
            <a:ext cx="8892480" cy="461665"/>
          </a:xfrm>
          <a:prstGeom prst="rect">
            <a:avLst/>
          </a:prstGeom>
        </p:spPr>
        <p:txBody>
          <a:bodyPr wrap="square">
            <a:spAutoFit/>
          </a:bodyPr>
          <a:lstStyle/>
          <a:p>
            <a:r>
              <a:rPr lang="hu-HU" altLang="zh-CN" sz="1200" dirty="0" smtClean="0"/>
              <a:t>Ernő Téglás*, Edward Vul, Vittorio Girotto, Michel Gonzalez, Joshua B. Tenenbaum, Luca L. Bonatti, </a:t>
            </a:r>
            <a:r>
              <a:rPr lang="hu-HU" altLang="zh-CN" sz="1200" dirty="0" smtClean="0">
                <a:solidFill>
                  <a:srgbClr val="C00000"/>
                </a:solidFill>
              </a:rPr>
              <a:t>Pure Reasoning in 12-Month-Old Infants as Probabilistic Inference</a:t>
            </a:r>
            <a:r>
              <a:rPr lang="en-US" altLang="zh-CN" sz="1200" dirty="0" smtClean="0"/>
              <a:t>. </a:t>
            </a:r>
            <a:r>
              <a:rPr lang="hu-HU" altLang="zh-CN" sz="1200" dirty="0" smtClean="0"/>
              <a:t>Science, Vol.332, Issue 6033, pp. 1054-1059, 2011</a:t>
            </a:r>
            <a:r>
              <a:rPr lang="en-US" altLang="zh-CN" sz="1200" dirty="0" smtClean="0"/>
              <a:t> (research article)</a:t>
            </a:r>
            <a:r>
              <a:rPr lang="hu-HU" altLang="zh-CN" sz="1200" dirty="0" smtClean="0"/>
              <a:t>.</a:t>
            </a:r>
            <a:endParaRPr lang="en-US" altLang="zh-CN" sz="1200" dirty="0"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Aspect1-</a:t>
            </a:r>
            <a:r>
              <a:rPr lang="zh-CN" altLang="en-US" b="1" dirty="0" smtClean="0"/>
              <a:t>例</a:t>
            </a:r>
            <a:r>
              <a:rPr lang="en-US" altLang="zh-CN" b="1" dirty="0" smtClean="0"/>
              <a:t>2</a:t>
            </a:r>
            <a:endParaRPr lang="zh-CN" altLang="en-US" b="1" dirty="0"/>
          </a:p>
        </p:txBody>
      </p:sp>
      <p:sp>
        <p:nvSpPr>
          <p:cNvPr id="3" name="内容占位符 2"/>
          <p:cNvSpPr>
            <a:spLocks noGrp="1"/>
          </p:cNvSpPr>
          <p:nvPr>
            <p:ph idx="1"/>
          </p:nvPr>
        </p:nvSpPr>
        <p:spPr>
          <a:xfrm>
            <a:off x="285720" y="4581128"/>
            <a:ext cx="8501122" cy="1848268"/>
          </a:xfrm>
        </p:spPr>
        <p:txBody>
          <a:bodyPr/>
          <a:lstStyle/>
          <a:p>
            <a:r>
              <a:rPr lang="en-US" altLang="zh-CN" sz="2000" dirty="0" smtClean="0"/>
              <a:t>The Form of Abstract Knowledge</a:t>
            </a:r>
            <a:r>
              <a:rPr lang="en-US" altLang="zh-CN" sz="2000" b="1" dirty="0" smtClean="0"/>
              <a:t>: </a:t>
            </a:r>
            <a:r>
              <a:rPr lang="en-US" altLang="zh-CN" sz="1800" b="1" dirty="0" smtClean="0"/>
              <a:t>a directed graphical model</a:t>
            </a:r>
            <a:r>
              <a:rPr lang="en-US" altLang="zh-CN" sz="1800" dirty="0" smtClean="0"/>
              <a:t>, where nodes represent variables and directed edges between nodes represent probabilistic causal links.</a:t>
            </a:r>
          </a:p>
          <a:p>
            <a:r>
              <a:rPr lang="en-US" altLang="zh-CN" sz="2000" dirty="0" smtClean="0"/>
              <a:t>Understanding cognition and its origins in terms of Bayesian inference over richly structured, hierarchical generative models.</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16</a:t>
            </a:fld>
            <a:endParaRPr lang="zh-CN" altLang="en-US" dirty="0"/>
          </a:p>
        </p:txBody>
      </p:sp>
      <p:pic>
        <p:nvPicPr>
          <p:cNvPr id="48130" name="Picture 2"/>
          <p:cNvPicPr>
            <a:picLocks noChangeAspect="1" noChangeArrowheads="1"/>
          </p:cNvPicPr>
          <p:nvPr/>
        </p:nvPicPr>
        <p:blipFill>
          <a:blip r:embed="rId3" cstate="print"/>
          <a:srcRect/>
          <a:stretch>
            <a:fillRect/>
          </a:stretch>
        </p:blipFill>
        <p:spPr bwMode="auto">
          <a:xfrm>
            <a:off x="251520" y="875159"/>
            <a:ext cx="4419824" cy="2985889"/>
          </a:xfrm>
          <a:prstGeom prst="rect">
            <a:avLst/>
          </a:prstGeom>
          <a:noFill/>
          <a:ln w="9525">
            <a:noFill/>
            <a:miter lim="800000"/>
            <a:headEnd/>
            <a:tailEnd/>
          </a:ln>
        </p:spPr>
      </p:pic>
      <p:pic>
        <p:nvPicPr>
          <p:cNvPr id="48131" name="Picture 3"/>
          <p:cNvPicPr>
            <a:picLocks noChangeAspect="1" noChangeArrowheads="1"/>
          </p:cNvPicPr>
          <p:nvPr/>
        </p:nvPicPr>
        <p:blipFill>
          <a:blip r:embed="rId4" cstate="print"/>
          <a:srcRect/>
          <a:stretch>
            <a:fillRect/>
          </a:stretch>
        </p:blipFill>
        <p:spPr bwMode="auto">
          <a:xfrm>
            <a:off x="4716016" y="1019175"/>
            <a:ext cx="4390187" cy="2694236"/>
          </a:xfrm>
          <a:prstGeom prst="rect">
            <a:avLst/>
          </a:prstGeom>
          <a:noFill/>
          <a:ln w="9525">
            <a:noFill/>
            <a:miter lim="800000"/>
            <a:headEnd/>
            <a:tailEnd/>
          </a:ln>
        </p:spPr>
      </p:pic>
      <p:sp>
        <p:nvSpPr>
          <p:cNvPr id="8" name="矩形 7"/>
          <p:cNvSpPr/>
          <p:nvPr/>
        </p:nvSpPr>
        <p:spPr>
          <a:xfrm>
            <a:off x="72008" y="3933056"/>
            <a:ext cx="8964488" cy="646331"/>
          </a:xfrm>
          <a:prstGeom prst="rect">
            <a:avLst/>
          </a:prstGeom>
        </p:spPr>
        <p:txBody>
          <a:bodyPr wrap="square">
            <a:spAutoFit/>
          </a:bodyPr>
          <a:lstStyle/>
          <a:p>
            <a:pPr algn="just"/>
            <a:r>
              <a:rPr lang="en-US" altLang="zh-CN" dirty="0" smtClean="0"/>
              <a:t>Learning names for categories can be modeled as Bayesian inference over a tree-structured domain representation</a:t>
            </a:r>
          </a:p>
        </p:txBody>
      </p:sp>
      <p:sp>
        <p:nvSpPr>
          <p:cNvPr id="9" name="矩形 8"/>
          <p:cNvSpPr/>
          <p:nvPr/>
        </p:nvSpPr>
        <p:spPr>
          <a:xfrm>
            <a:off x="251520" y="6279703"/>
            <a:ext cx="8640960" cy="461665"/>
          </a:xfrm>
          <a:prstGeom prst="rect">
            <a:avLst/>
          </a:prstGeom>
        </p:spPr>
        <p:txBody>
          <a:bodyPr wrap="square">
            <a:spAutoFit/>
          </a:bodyPr>
          <a:lstStyle/>
          <a:p>
            <a:r>
              <a:rPr lang="en-US" altLang="zh-CN" sz="1200" dirty="0" smtClean="0"/>
              <a:t>Joshua B. </a:t>
            </a:r>
            <a:r>
              <a:rPr lang="en-US" altLang="zh-CN" sz="1200" dirty="0" err="1" smtClean="0"/>
              <a:t>Tenenbaum</a:t>
            </a:r>
            <a:r>
              <a:rPr lang="en-US" altLang="zh-CN" sz="1200" dirty="0" smtClean="0"/>
              <a:t>, Charles Kemp, Thomas L. Griffiths, Noah D. Goodman, </a:t>
            </a:r>
            <a:r>
              <a:rPr lang="en-US" altLang="zh-CN" sz="1200" dirty="0" smtClean="0">
                <a:solidFill>
                  <a:srgbClr val="C00000"/>
                </a:solidFill>
              </a:rPr>
              <a:t>How to Grow a Mind: Statistics, Structure, and Abstraction</a:t>
            </a:r>
            <a:r>
              <a:rPr lang="en-US" altLang="zh-CN" sz="1200" dirty="0" smtClean="0"/>
              <a:t>, Science, Vol. 331, Issue 6022, pp. 1279-1285, 2011 (review)</a:t>
            </a:r>
            <a:r>
              <a:rPr lang="hu-HU" altLang="zh-CN" sz="1200" dirty="0" smtClean="0"/>
              <a:t>.</a:t>
            </a:r>
            <a:endParaRPr lang="en-US" altLang="zh-CN" sz="1200" dirty="0"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Aspect1-</a:t>
            </a:r>
            <a:r>
              <a:rPr lang="zh-CN" altLang="en-US" b="1" dirty="0" smtClean="0"/>
              <a:t>例</a:t>
            </a:r>
            <a:r>
              <a:rPr lang="en-US" altLang="zh-CN" b="1" dirty="0" smtClean="0"/>
              <a:t>3</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17</a:t>
            </a:fld>
            <a:endParaRPr lang="zh-CN" altLang="en-US" dirty="0"/>
          </a:p>
        </p:txBody>
      </p:sp>
      <p:sp>
        <p:nvSpPr>
          <p:cNvPr id="8" name="矩形 7"/>
          <p:cNvSpPr/>
          <p:nvPr/>
        </p:nvSpPr>
        <p:spPr>
          <a:xfrm>
            <a:off x="72008" y="4399944"/>
            <a:ext cx="8964488" cy="1477328"/>
          </a:xfrm>
          <a:prstGeom prst="rect">
            <a:avLst/>
          </a:prstGeom>
        </p:spPr>
        <p:txBody>
          <a:bodyPr wrap="square">
            <a:spAutoFit/>
          </a:bodyPr>
          <a:lstStyle/>
          <a:p>
            <a:r>
              <a:rPr lang="en-US" altLang="zh-CN" b="1" dirty="0" smtClean="0"/>
              <a:t>People can learn rich concepts from limited data. </a:t>
            </a:r>
          </a:p>
          <a:p>
            <a:r>
              <a:rPr lang="en-US" altLang="zh-CN" dirty="0" smtClean="0"/>
              <a:t>A single example of a new concept (red boxes) can be enough information to support</a:t>
            </a:r>
          </a:p>
          <a:p>
            <a:r>
              <a:rPr lang="en-US" altLang="zh-CN" dirty="0" smtClean="0"/>
              <a:t>the (</a:t>
            </a:r>
            <a:r>
              <a:rPr lang="en-US" altLang="zh-CN" dirty="0" err="1" smtClean="0"/>
              <a:t>i</a:t>
            </a:r>
            <a:r>
              <a:rPr lang="en-US" altLang="zh-CN" dirty="0" smtClean="0"/>
              <a:t>) classification of new examples, (ii) generation of new examples, (iii) parsing an object into parts and relations (parts segmented by color), and (iv) generation of new concepts from related concepts.</a:t>
            </a:r>
          </a:p>
        </p:txBody>
      </p:sp>
      <p:pic>
        <p:nvPicPr>
          <p:cNvPr id="49154" name="Picture 2"/>
          <p:cNvPicPr>
            <a:picLocks noChangeAspect="1" noChangeArrowheads="1"/>
          </p:cNvPicPr>
          <p:nvPr/>
        </p:nvPicPr>
        <p:blipFill>
          <a:blip r:embed="rId2" cstate="print"/>
          <a:srcRect/>
          <a:stretch>
            <a:fillRect/>
          </a:stretch>
        </p:blipFill>
        <p:spPr bwMode="auto">
          <a:xfrm>
            <a:off x="395536" y="908720"/>
            <a:ext cx="3411114" cy="3347839"/>
          </a:xfrm>
          <a:prstGeom prst="rect">
            <a:avLst/>
          </a:prstGeom>
          <a:noFill/>
          <a:ln w="9525">
            <a:noFill/>
            <a:miter lim="800000"/>
            <a:headEnd/>
            <a:tailEnd/>
          </a:ln>
        </p:spPr>
      </p:pic>
      <p:pic>
        <p:nvPicPr>
          <p:cNvPr id="49155" name="Picture 3"/>
          <p:cNvPicPr>
            <a:picLocks noChangeAspect="1" noChangeArrowheads="1"/>
          </p:cNvPicPr>
          <p:nvPr/>
        </p:nvPicPr>
        <p:blipFill>
          <a:blip r:embed="rId3" cstate="print"/>
          <a:srcRect/>
          <a:stretch>
            <a:fillRect/>
          </a:stretch>
        </p:blipFill>
        <p:spPr bwMode="auto">
          <a:xfrm>
            <a:off x="5292080" y="908720"/>
            <a:ext cx="2808312" cy="3245161"/>
          </a:xfrm>
          <a:prstGeom prst="rect">
            <a:avLst/>
          </a:prstGeom>
          <a:noFill/>
          <a:ln w="9525">
            <a:noFill/>
            <a:miter lim="800000"/>
            <a:headEnd/>
            <a:tailEnd/>
          </a:ln>
        </p:spPr>
      </p:pic>
      <p:sp>
        <p:nvSpPr>
          <p:cNvPr id="7" name="矩形 6"/>
          <p:cNvSpPr/>
          <p:nvPr/>
        </p:nvSpPr>
        <p:spPr>
          <a:xfrm>
            <a:off x="107504" y="6279703"/>
            <a:ext cx="8892480" cy="461665"/>
          </a:xfrm>
          <a:prstGeom prst="rect">
            <a:avLst/>
          </a:prstGeom>
        </p:spPr>
        <p:txBody>
          <a:bodyPr wrap="square">
            <a:spAutoFit/>
          </a:bodyPr>
          <a:lstStyle/>
          <a:p>
            <a:r>
              <a:rPr lang="en-US" altLang="zh-CN" sz="1200" dirty="0" err="1" smtClean="0"/>
              <a:t>Brenden</a:t>
            </a:r>
            <a:r>
              <a:rPr lang="en-US" altLang="zh-CN" sz="1200" dirty="0" smtClean="0"/>
              <a:t> M. Lake, </a:t>
            </a:r>
            <a:r>
              <a:rPr lang="en-US" altLang="zh-CN" sz="1200" dirty="0" err="1" smtClean="0"/>
              <a:t>Ruslan</a:t>
            </a:r>
            <a:r>
              <a:rPr lang="en-US" altLang="zh-CN" sz="1200" dirty="0" smtClean="0"/>
              <a:t> </a:t>
            </a:r>
            <a:r>
              <a:rPr lang="en-US" altLang="zh-CN" sz="1200" dirty="0" err="1" smtClean="0"/>
              <a:t>Salakhutdinov</a:t>
            </a:r>
            <a:r>
              <a:rPr lang="en-US" altLang="zh-CN" sz="1200" dirty="0" smtClean="0"/>
              <a:t>, Joshua B. </a:t>
            </a:r>
            <a:r>
              <a:rPr lang="en-US" altLang="zh-CN" sz="1200" dirty="0" err="1" smtClean="0"/>
              <a:t>Tenenbaum</a:t>
            </a:r>
            <a:r>
              <a:rPr lang="en-US" altLang="zh-CN" sz="1200" dirty="0" smtClean="0"/>
              <a:t>, </a:t>
            </a:r>
            <a:r>
              <a:rPr lang="en-US" altLang="zh-CN" sz="1200" dirty="0" smtClean="0">
                <a:solidFill>
                  <a:srgbClr val="C00000"/>
                </a:solidFill>
              </a:rPr>
              <a:t>Human-level concept learning through probabilistic program induction</a:t>
            </a:r>
            <a:r>
              <a:rPr lang="en-US" altLang="zh-CN" sz="1200" dirty="0" smtClean="0"/>
              <a:t>, Science, Vol. 350, Issue 6266, pp. 1332-1338, 2015 (research article)</a:t>
            </a:r>
            <a:r>
              <a:rPr lang="hu-HU" altLang="zh-CN" sz="1200" dirty="0" smtClean="0"/>
              <a:t>.</a:t>
            </a:r>
          </a:p>
        </p:txBody>
      </p:sp>
      <p:sp>
        <p:nvSpPr>
          <p:cNvPr id="9" name="矩形 8"/>
          <p:cNvSpPr/>
          <p:nvPr/>
        </p:nvSpPr>
        <p:spPr>
          <a:xfrm>
            <a:off x="5508104" y="4005064"/>
            <a:ext cx="1526380" cy="276999"/>
          </a:xfrm>
          <a:prstGeom prst="rect">
            <a:avLst/>
          </a:prstGeom>
        </p:spPr>
        <p:txBody>
          <a:bodyPr wrap="none">
            <a:spAutoFit/>
          </a:bodyPr>
          <a:lstStyle/>
          <a:p>
            <a:r>
              <a:rPr lang="en-US" altLang="zh-CN" sz="1200" dirty="0" smtClean="0"/>
              <a:t>http://omniglot.com/</a:t>
            </a:r>
            <a:endParaRPr lang="zh-CN" altLang="en-US" sz="12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cstate="print"/>
          <a:srcRect/>
          <a:stretch>
            <a:fillRect/>
          </a:stretch>
        </p:blipFill>
        <p:spPr bwMode="auto">
          <a:xfrm>
            <a:off x="493801" y="908720"/>
            <a:ext cx="8110647" cy="4104456"/>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b="1" dirty="0" smtClean="0"/>
              <a:t>Challenging Aspect1-</a:t>
            </a:r>
            <a:r>
              <a:rPr lang="zh-CN" altLang="en-US" b="1" dirty="0" smtClean="0"/>
              <a:t>例</a:t>
            </a:r>
            <a:r>
              <a:rPr lang="en-US" altLang="zh-CN" b="1" dirty="0" smtClean="0"/>
              <a:t>3</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18</a:t>
            </a:fld>
            <a:endParaRPr lang="zh-CN" altLang="en-US" dirty="0"/>
          </a:p>
        </p:txBody>
      </p:sp>
      <p:sp>
        <p:nvSpPr>
          <p:cNvPr id="8" name="矩形 7"/>
          <p:cNvSpPr/>
          <p:nvPr/>
        </p:nvSpPr>
        <p:spPr>
          <a:xfrm>
            <a:off x="144016" y="5069502"/>
            <a:ext cx="8964488" cy="1815882"/>
          </a:xfrm>
          <a:prstGeom prst="rect">
            <a:avLst/>
          </a:prstGeom>
        </p:spPr>
        <p:txBody>
          <a:bodyPr wrap="square">
            <a:spAutoFit/>
          </a:bodyPr>
          <a:lstStyle/>
          <a:p>
            <a:pPr>
              <a:buFont typeface="Arial" pitchFamily="34" charset="0"/>
              <a:buChar char="•"/>
            </a:pPr>
            <a:r>
              <a:rPr lang="en-US" altLang="zh-CN" sz="1600" dirty="0" smtClean="0"/>
              <a:t> Propose a computational model (</a:t>
            </a:r>
            <a:r>
              <a:rPr lang="en-US" altLang="zh-CN" sz="1600" dirty="0" smtClean="0">
                <a:solidFill>
                  <a:srgbClr val="FF0000"/>
                </a:solidFill>
              </a:rPr>
              <a:t>Bayesian Program Learning</a:t>
            </a:r>
            <a:r>
              <a:rPr lang="en-US" altLang="zh-CN" sz="1600" dirty="0" smtClean="0"/>
              <a:t>) that captures these human learning abilities for a large class of  simple visual concepts: handwritten characters from the world’s alphabets. </a:t>
            </a:r>
          </a:p>
          <a:p>
            <a:pPr>
              <a:buFont typeface="Arial" pitchFamily="34" charset="0"/>
              <a:buChar char="•"/>
            </a:pPr>
            <a:r>
              <a:rPr lang="en-US" altLang="zh-CN" sz="1600" dirty="0" smtClean="0"/>
              <a:t> </a:t>
            </a:r>
            <a:r>
              <a:rPr lang="en-US" altLang="zh-CN" sz="1600" dirty="0" smtClean="0">
                <a:solidFill>
                  <a:srgbClr val="FF0000"/>
                </a:solidFill>
              </a:rPr>
              <a:t>BPL</a:t>
            </a:r>
            <a:r>
              <a:rPr lang="en-US" altLang="zh-CN" sz="1600" dirty="0" smtClean="0"/>
              <a:t> learns simple stochastic programs to represent concepts, building them </a:t>
            </a:r>
            <a:r>
              <a:rPr lang="en-US" altLang="zh-CN" sz="1600" dirty="0" smtClean="0">
                <a:solidFill>
                  <a:srgbClr val="FF0000"/>
                </a:solidFill>
              </a:rPr>
              <a:t>compositionally from parts, subparts, and spatial relations</a:t>
            </a:r>
            <a:r>
              <a:rPr lang="en-US" altLang="zh-CN" sz="1600" dirty="0" smtClean="0"/>
              <a:t>. </a:t>
            </a:r>
          </a:p>
          <a:p>
            <a:pPr>
              <a:buFont typeface="Arial" pitchFamily="34" charset="0"/>
              <a:buChar char="•"/>
            </a:pPr>
            <a:r>
              <a:rPr lang="en-US" altLang="zh-CN" sz="1600" dirty="0" smtClean="0"/>
              <a:t> </a:t>
            </a:r>
            <a:r>
              <a:rPr lang="en-US" altLang="zh-CN" sz="1600" dirty="0" smtClean="0">
                <a:solidFill>
                  <a:srgbClr val="FF0000"/>
                </a:solidFill>
              </a:rPr>
              <a:t>BPL</a:t>
            </a:r>
            <a:r>
              <a:rPr lang="en-US" altLang="zh-CN" sz="1600" dirty="0" smtClean="0"/>
              <a:t> defines a generative model that can sample new types of concepts (an “A,” “B,” etc.) by combining parts and subparts in new ways.</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323528" y="3068960"/>
            <a:ext cx="8501122" cy="1440160"/>
          </a:xfrm>
          <a:prstGeom prst="rect">
            <a:avLst/>
          </a:prstGeom>
        </p:spPr>
        <p:txBody>
          <a:bodyPr/>
          <a:lstStyle/>
          <a:p>
            <a:pPr marL="342900" indent="-342900" eaLnBrk="0" hangingPunct="0">
              <a:spcBef>
                <a:spcPct val="20000"/>
              </a:spcBef>
              <a:defRPr/>
            </a:pPr>
            <a:r>
              <a:rPr lang="en-US" altLang="zh-CN" sz="4000" b="1" dirty="0" smtClean="0">
                <a:solidFill>
                  <a:srgbClr val="FF0000"/>
                </a:solidFill>
              </a:rPr>
              <a:t>Challenge 2:</a:t>
            </a:r>
            <a:endParaRPr lang="en-US" altLang="zh-CN" sz="4000" b="1" kern="0" dirty="0" smtClean="0">
              <a:solidFill>
                <a:srgbClr val="FF0000"/>
              </a:solidFill>
              <a:latin typeface="Arial Unicode MS" pitchFamily="34" charset="-122"/>
            </a:endParaRPr>
          </a:p>
          <a:p>
            <a:pPr marL="342900" indent="-342900" eaLnBrk="0" hangingPunct="0">
              <a:spcBef>
                <a:spcPct val="20000"/>
              </a:spcBef>
              <a:defRPr/>
            </a:pPr>
            <a:r>
              <a:rPr lang="en-US" altLang="zh-CN" sz="4000" b="1" kern="0" dirty="0" smtClean="0">
                <a:latin typeface="Arial Unicode MS" pitchFamily="34" charset="-122"/>
              </a:rPr>
              <a:t>Learning from Rich Data</a:t>
            </a:r>
            <a:endParaRPr lang="zh-CN" altLang="en-US" sz="4000" b="1" kern="0" dirty="0" smtClean="0">
              <a:latin typeface="Arial Unicode MS"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000099"/>
                </a:solidFill>
              </a:rPr>
              <a:t>个人简介</a:t>
            </a:r>
            <a:endParaRPr lang="zh-CN" altLang="en-US" sz="3600" b="1" dirty="0">
              <a:solidFill>
                <a:srgbClr val="000099"/>
              </a:solidFill>
            </a:endParaRPr>
          </a:p>
        </p:txBody>
      </p:sp>
      <p:sp>
        <p:nvSpPr>
          <p:cNvPr id="6" name="内容占位符 5"/>
          <p:cNvSpPr>
            <a:spLocks noGrp="1"/>
          </p:cNvSpPr>
          <p:nvPr>
            <p:ph idx="1"/>
          </p:nvPr>
        </p:nvSpPr>
        <p:spPr>
          <a:xfrm>
            <a:off x="285720" y="1000108"/>
            <a:ext cx="8678768" cy="5429288"/>
          </a:xfrm>
        </p:spPr>
        <p:txBody>
          <a:bodyPr/>
          <a:lstStyle/>
          <a:p>
            <a:r>
              <a:rPr lang="zh-CN" altLang="en-US" sz="2400" dirty="0" smtClean="0"/>
              <a:t>北京航空航天大学计算机学院教授、博士生导师；中国计算机学会数据库专业委员会委员，大数据专家委员会委员。</a:t>
            </a:r>
            <a:endParaRPr lang="en-US" altLang="zh-CN" sz="2400" dirty="0" smtClean="0"/>
          </a:p>
          <a:p>
            <a:r>
              <a:rPr lang="en-US" altLang="zh-CN" sz="2400" dirty="0" smtClean="0"/>
              <a:t>2011</a:t>
            </a:r>
            <a:r>
              <a:rPr lang="zh-CN" altLang="en-US" sz="2400" dirty="0" smtClean="0"/>
              <a:t>年作为海外优秀中青年人才加入北京航空航天大学计算机学院软件开发环境国家重点实验，并特聘为教授。</a:t>
            </a:r>
            <a:endParaRPr lang="en-US" altLang="zh-CN" sz="2400" dirty="0" smtClean="0"/>
          </a:p>
          <a:p>
            <a:r>
              <a:rPr lang="zh-CN" altLang="en-US" sz="2400" dirty="0" smtClean="0"/>
              <a:t>获得了北京大学</a:t>
            </a:r>
            <a:r>
              <a:rPr lang="en-US" altLang="zh-CN" sz="2400" dirty="0" smtClean="0"/>
              <a:t>(2004)</a:t>
            </a:r>
            <a:r>
              <a:rPr lang="zh-CN" altLang="en-US" sz="2400" dirty="0" smtClean="0"/>
              <a:t>和英国爱丁堡大学 </a:t>
            </a:r>
            <a:r>
              <a:rPr lang="en-US" altLang="zh-CN" sz="2400" dirty="0" smtClean="0"/>
              <a:t>(2011)</a:t>
            </a:r>
            <a:r>
              <a:rPr lang="zh-CN" altLang="en-US" sz="2400" dirty="0" smtClean="0"/>
              <a:t>的两个博士学位。英国爱丁堡大学博士后，并曾在美国贝尔实验室总部实习，在微软亚洲研究院访问。</a:t>
            </a:r>
            <a:endParaRPr lang="en-US" altLang="zh-CN" sz="2400" dirty="0" smtClean="0"/>
          </a:p>
        </p:txBody>
      </p:sp>
      <p:sp>
        <p:nvSpPr>
          <p:cNvPr id="4" name="内容占位符 2"/>
          <p:cNvSpPr txBox="1">
            <a:spLocks/>
          </p:cNvSpPr>
          <p:nvPr/>
        </p:nvSpPr>
        <p:spPr bwMode="auto">
          <a:xfrm>
            <a:off x="827584" y="4077072"/>
            <a:ext cx="5078938" cy="20162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Homepage</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hlinkClick r:id="rId2"/>
              </a:rPr>
              <a:t>http://mashuai.buaa.edu.cn</a:t>
            </a:r>
            <a:endPar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Email</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hlinkClick r:id="rId3"/>
              </a:rPr>
              <a:t>mashuai@buaa.edu.cn</a:t>
            </a:r>
            <a:endPar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endParaRPr>
          </a:p>
          <a:p>
            <a:pPr marL="342900" marR="0" lvl="0" indent="-342900" algn="l"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Arial Unicode MS" pitchFamily="34" charset="-122"/>
                <a:ea typeface="+mn-ea"/>
                <a:cs typeface="+mn-cs"/>
              </a:rPr>
              <a:t>Address</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Room G1122,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New Main Building, </a:t>
            </a:r>
          </a:p>
          <a:p>
            <a:pPr marL="342900" marR="0" lvl="0" indent="-342900" algn="l"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a:t>
            </a:r>
            <a:r>
              <a:rPr kumimoji="0" lang="en-US" altLang="zh-CN" sz="2000" b="0" i="0" u="none" strike="noStrike" kern="0" cap="none" spc="0" normalizeH="0" baseline="0" noProof="0" dirty="0" err="1" smtClean="0">
                <a:ln>
                  <a:noFill/>
                </a:ln>
                <a:solidFill>
                  <a:schemeClr val="tx1"/>
                </a:solidFill>
                <a:effectLst/>
                <a:uLnTx/>
                <a:uFillTx/>
                <a:latin typeface="Arial Unicode MS" pitchFamily="34" charset="-122"/>
                <a:ea typeface="+mn-ea"/>
                <a:cs typeface="+mn-cs"/>
              </a:rPr>
              <a:t>Beihang</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 University</a:t>
            </a:r>
          </a:p>
          <a:p>
            <a:pPr marL="342900" marR="0" lvl="0" indent="-342900" algn="l"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Arial Unicode MS" pitchFamily="34" charset="-122"/>
              <a:ea typeface="+mn-ea"/>
              <a:cs typeface="+mn-cs"/>
            </a:endParaRPr>
          </a:p>
        </p:txBody>
      </p:sp>
      <p:pic>
        <p:nvPicPr>
          <p:cNvPr id="5" name="Picture 2" descr="http://www.ccf.org.cn/resources/1190201776262/adl/12012-10-22-11_00_39.jpg"/>
          <p:cNvPicPr>
            <a:picLocks noChangeAspect="1" noChangeArrowheads="1"/>
          </p:cNvPicPr>
          <p:nvPr/>
        </p:nvPicPr>
        <p:blipFill>
          <a:blip r:embed="rId4" cstate="print"/>
          <a:srcRect/>
          <a:stretch>
            <a:fillRect/>
          </a:stretch>
        </p:blipFill>
        <p:spPr bwMode="auto">
          <a:xfrm>
            <a:off x="6444208" y="4077072"/>
            <a:ext cx="1524000" cy="1990725"/>
          </a:xfrm>
          <a:prstGeom prst="rect">
            <a:avLst/>
          </a:prstGeom>
          <a:noFill/>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Aspect2-</a:t>
            </a:r>
            <a:r>
              <a:rPr lang="zh-CN" altLang="en-US" b="1" dirty="0" smtClean="0"/>
              <a:t>例</a:t>
            </a:r>
            <a:r>
              <a:rPr lang="en-US" altLang="zh-CN" b="1" dirty="0" smtClean="0"/>
              <a:t>4</a:t>
            </a:r>
            <a:endParaRPr lang="zh-CN" altLang="en-US" b="1" dirty="0"/>
          </a:p>
        </p:txBody>
      </p:sp>
      <p:sp>
        <p:nvSpPr>
          <p:cNvPr id="3" name="内容占位符 2"/>
          <p:cNvSpPr>
            <a:spLocks noGrp="1"/>
          </p:cNvSpPr>
          <p:nvPr>
            <p:ph idx="1"/>
          </p:nvPr>
        </p:nvSpPr>
        <p:spPr>
          <a:xfrm>
            <a:off x="285720" y="1000108"/>
            <a:ext cx="8501122" cy="2140860"/>
          </a:xfrm>
        </p:spPr>
        <p:txBody>
          <a:bodyPr/>
          <a:lstStyle/>
          <a:p>
            <a:r>
              <a:rPr lang="en-US" altLang="zh-CN" sz="1800" dirty="0" smtClean="0"/>
              <a:t>Michael L. Littman, </a:t>
            </a:r>
            <a:r>
              <a:rPr lang="en-US" altLang="zh-CN" sz="1800" dirty="0" smtClean="0">
                <a:solidFill>
                  <a:srgbClr val="C00000"/>
                </a:solidFill>
              </a:rPr>
              <a:t>Reinforcement learning improves </a:t>
            </a:r>
            <a:r>
              <a:rPr lang="en-US" altLang="zh-CN" sz="1800" dirty="0" err="1" smtClean="0">
                <a:solidFill>
                  <a:srgbClr val="C00000"/>
                </a:solidFill>
              </a:rPr>
              <a:t>behaviour</a:t>
            </a:r>
            <a:r>
              <a:rPr lang="en-US" altLang="zh-CN" sz="1800" dirty="0" smtClean="0">
                <a:solidFill>
                  <a:srgbClr val="C00000"/>
                </a:solidFill>
              </a:rPr>
              <a:t> from evaluative feedback</a:t>
            </a:r>
            <a:r>
              <a:rPr lang="en-US" altLang="zh-CN" sz="1800" dirty="0" smtClean="0"/>
              <a:t>, Nature 521, 445–451, 2015 (review).</a:t>
            </a:r>
          </a:p>
          <a:p>
            <a:r>
              <a:rPr lang="en-US" altLang="zh-CN" sz="1800" dirty="0" smtClean="0"/>
              <a:t>Google </a:t>
            </a:r>
            <a:r>
              <a:rPr lang="en-US" altLang="zh-CN" sz="1800" dirty="0" err="1" smtClean="0"/>
              <a:t>DeepMind</a:t>
            </a:r>
            <a:r>
              <a:rPr lang="en-US" altLang="zh-CN" sz="1800" dirty="0" smtClean="0"/>
              <a:t>, </a:t>
            </a:r>
            <a:r>
              <a:rPr lang="en-US" altLang="zh-CN" sz="1800" dirty="0" smtClean="0">
                <a:solidFill>
                  <a:srgbClr val="C00000"/>
                </a:solidFill>
              </a:rPr>
              <a:t>Human-level control through deep reinforcement learning</a:t>
            </a:r>
            <a:r>
              <a:rPr lang="en-US" altLang="zh-CN" sz="1800" dirty="0" smtClean="0"/>
              <a:t>, Nature 518, 529–533, 2015 (letter).</a:t>
            </a:r>
          </a:p>
          <a:p>
            <a:r>
              <a:rPr lang="en-US" altLang="zh-CN" sz="1800" dirty="0" smtClean="0"/>
              <a:t>Google </a:t>
            </a:r>
            <a:r>
              <a:rPr lang="en-US" altLang="zh-CN" sz="1800" dirty="0" err="1" smtClean="0"/>
              <a:t>DeepMind</a:t>
            </a:r>
            <a:r>
              <a:rPr lang="en-US" altLang="zh-CN" sz="1800" dirty="0" smtClean="0"/>
              <a:t>, </a:t>
            </a:r>
            <a:r>
              <a:rPr lang="en-US" altLang="zh-CN" sz="1800" dirty="0" smtClean="0">
                <a:solidFill>
                  <a:srgbClr val="C00000"/>
                </a:solidFill>
              </a:rPr>
              <a:t>Mastering the game of Go with deep neural networks and tree search</a:t>
            </a:r>
            <a:r>
              <a:rPr lang="en-US" altLang="zh-CN" sz="1800" dirty="0" smtClean="0"/>
              <a:t>, Nature 529, pp. 484–489, 2016 (article)</a:t>
            </a:r>
            <a:r>
              <a:rPr lang="hu-HU" altLang="zh-CN" sz="1800" dirty="0" smtClean="0"/>
              <a:t>.</a:t>
            </a:r>
            <a:endParaRPr lang="zh-CN" altLang="en-US" sz="1800"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20</a:t>
            </a:fld>
            <a:endParaRPr lang="zh-CN" altLang="en-US" dirty="0"/>
          </a:p>
        </p:txBody>
      </p:sp>
      <p:sp>
        <p:nvSpPr>
          <p:cNvPr id="5" name="矩形 4"/>
          <p:cNvSpPr/>
          <p:nvPr/>
        </p:nvSpPr>
        <p:spPr>
          <a:xfrm>
            <a:off x="1835696" y="2977788"/>
            <a:ext cx="5652120" cy="1200329"/>
          </a:xfrm>
          <a:prstGeom prst="rect">
            <a:avLst/>
          </a:prstGeom>
        </p:spPr>
        <p:txBody>
          <a:bodyPr wrap="square">
            <a:spAutoFit/>
          </a:bodyPr>
          <a:lstStyle/>
          <a:p>
            <a:pPr algn="ctr"/>
            <a:r>
              <a:rPr lang="en-US" altLang="zh-CN" sz="2400" dirty="0" smtClean="0">
                <a:solidFill>
                  <a:srgbClr val="C00000"/>
                </a:solidFill>
              </a:rPr>
              <a:t>Deep Reinforcement Learning (DRL) </a:t>
            </a:r>
          </a:p>
          <a:p>
            <a:pPr algn="ctr"/>
            <a:r>
              <a:rPr lang="en-US" altLang="zh-CN" sz="2400" dirty="0" smtClean="0">
                <a:solidFill>
                  <a:srgbClr val="C00000"/>
                </a:solidFill>
              </a:rPr>
              <a:t>Deep Learning (DL)</a:t>
            </a:r>
            <a:endParaRPr lang="en-US" altLang="zh-CN" sz="2400" dirty="0" smtClean="0"/>
          </a:p>
          <a:p>
            <a:pPr algn="ctr"/>
            <a:r>
              <a:rPr lang="en-US" altLang="zh-CN" sz="2400" dirty="0" smtClean="0">
                <a:solidFill>
                  <a:srgbClr val="C00000"/>
                </a:solidFill>
              </a:rPr>
              <a:t>Reinforcement Learning (RL)</a:t>
            </a:r>
            <a:endParaRPr lang="zh-CN" altLang="en-US" sz="2400" dirty="0"/>
          </a:p>
        </p:txBody>
      </p:sp>
      <p:sp>
        <p:nvSpPr>
          <p:cNvPr id="6" name="矩形 5"/>
          <p:cNvSpPr/>
          <p:nvPr/>
        </p:nvSpPr>
        <p:spPr>
          <a:xfrm>
            <a:off x="1979712" y="4201924"/>
            <a:ext cx="5652120" cy="523220"/>
          </a:xfrm>
          <a:prstGeom prst="rect">
            <a:avLst/>
          </a:prstGeom>
        </p:spPr>
        <p:txBody>
          <a:bodyPr wrap="square">
            <a:spAutoFit/>
          </a:bodyPr>
          <a:lstStyle/>
          <a:p>
            <a:pPr algn="ctr"/>
            <a:r>
              <a:rPr lang="en-US" altLang="zh-CN" sz="2800" dirty="0" smtClean="0">
                <a:solidFill>
                  <a:srgbClr val="C00000"/>
                </a:solidFill>
              </a:rPr>
              <a:t>DRL  =  DL +RL</a:t>
            </a:r>
            <a:endParaRPr lang="zh-CN" altLang="en-US" sz="2800" dirty="0"/>
          </a:p>
        </p:txBody>
      </p:sp>
      <p:sp>
        <p:nvSpPr>
          <p:cNvPr id="7" name="内容占位符 2"/>
          <p:cNvSpPr txBox="1">
            <a:spLocks/>
          </p:cNvSpPr>
          <p:nvPr/>
        </p:nvSpPr>
        <p:spPr bwMode="auto">
          <a:xfrm>
            <a:off x="395536" y="4797152"/>
            <a:ext cx="8501122" cy="18722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en-US" altLang="zh-CN" sz="2000" b="1" i="0" u="none" strike="noStrike" kern="0" cap="none" spc="0" normalizeH="0" baseline="0" noProof="0" dirty="0" smtClean="0">
                <a:ln>
                  <a:noFill/>
                </a:ln>
                <a:solidFill>
                  <a:schemeClr val="tx1"/>
                </a:solidFill>
                <a:effectLst/>
                <a:uLnTx/>
                <a:uFillTx/>
                <a:latin typeface="Arial Unicode MS" pitchFamily="34" charset="-122"/>
                <a:ea typeface="+mn-ea"/>
                <a:cs typeface="+mn-cs"/>
              </a:rPr>
              <a:t>Reinforcement learning </a:t>
            </a:r>
            <a:r>
              <a:rPr kumimoji="0" lang="en-US" altLang="zh-CN" sz="2000" b="0" i="0" u="none" strike="noStrike" kern="0" cap="none" spc="0" normalizeH="0" baseline="0" noProof="0" dirty="0" smtClean="0">
                <a:ln>
                  <a:noFill/>
                </a:ln>
                <a:solidFill>
                  <a:schemeClr val="tx1"/>
                </a:solidFill>
                <a:effectLst/>
                <a:uLnTx/>
                <a:uFillTx/>
                <a:latin typeface="Arial Unicode MS" pitchFamily="34" charset="-122"/>
                <a:ea typeface="+mn-ea"/>
                <a:cs typeface="+mn-cs"/>
              </a:rPr>
              <a:t>is the problem of getting an agent to act in the world so as to maximize its rewards. It has to figure out what it did that made it get the reward/punishment, which is known as the credit assignment problem. </a:t>
            </a:r>
          </a:p>
          <a:p>
            <a:pPr marL="742950" marR="0" lvl="1" indent="-285750" algn="l" defTabSz="914400" rtl="0" eaLnBrk="0" fontAlgn="base" latinLnBrk="0" hangingPunct="0">
              <a:lnSpc>
                <a:spcPct val="100000"/>
              </a:lnSpc>
              <a:spcBef>
                <a:spcPct val="20000"/>
              </a:spcBef>
              <a:spcAft>
                <a:spcPct val="0"/>
              </a:spcAft>
              <a:buClrTx/>
              <a:buSzTx/>
              <a:buFontTx/>
              <a:buChar char="–"/>
              <a:tabLst/>
              <a:defRPr/>
            </a:pPr>
            <a:r>
              <a:rPr kumimoji="0" lang="en-US" altLang="zh-CN" sz="1600" b="0" i="0" u="none" strike="noStrike" kern="0" cap="none" spc="0" normalizeH="0" baseline="0" noProof="0" dirty="0" smtClean="0">
                <a:ln>
                  <a:noFill/>
                </a:ln>
                <a:solidFill>
                  <a:srgbClr val="FF0000"/>
                </a:solidFill>
                <a:effectLst/>
                <a:uLnTx/>
                <a:uFillTx/>
                <a:latin typeface="Arial Unicode MS" pitchFamily="34" charset="-122"/>
                <a:ea typeface="+mn-ea"/>
              </a:rPr>
              <a:t>Consider teaching a dog a new trick</a:t>
            </a:r>
            <a:r>
              <a:rPr kumimoji="0" lang="en-US" altLang="zh-CN" sz="1600" b="0" i="0" u="none" strike="noStrike" kern="0" cap="none" spc="0" normalizeH="0" baseline="0" noProof="0" dirty="0" smtClean="0">
                <a:ln>
                  <a:noFill/>
                </a:ln>
                <a:solidFill>
                  <a:schemeClr val="tx1"/>
                </a:solidFill>
                <a:effectLst/>
                <a:uLnTx/>
                <a:uFillTx/>
                <a:latin typeface="Arial Unicode MS" pitchFamily="34" charset="-122"/>
                <a:ea typeface="+mn-ea"/>
              </a:rPr>
              <a:t>: you cannot tell it what to do, but you can reward/punish it if it does the right/wrong thing.</a:t>
            </a:r>
            <a:endParaRPr kumimoji="0" lang="en-US" altLang="zh-CN" sz="1600" b="0" i="0" u="none" strike="noStrike" kern="0" cap="none" spc="0" normalizeH="0" baseline="0" noProof="0" dirty="0" smtClean="0">
              <a:ln>
                <a:noFill/>
              </a:ln>
              <a:solidFill>
                <a:srgbClr val="C00000"/>
              </a:solidFill>
              <a:effectLst/>
              <a:uLnTx/>
              <a:uFillTx/>
              <a:latin typeface="Arial Unicode MS" pitchFamily="34" charset="-122"/>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http://www.cs.ubc.ca/~murphyk/Bayes/Figures/RL.gif"/>
          <p:cNvPicPr>
            <a:picLocks noChangeAspect="1" noChangeArrowheads="1"/>
          </p:cNvPicPr>
          <p:nvPr/>
        </p:nvPicPr>
        <p:blipFill>
          <a:blip r:embed="rId3" cstate="print"/>
          <a:srcRect/>
          <a:stretch>
            <a:fillRect/>
          </a:stretch>
        </p:blipFill>
        <p:spPr bwMode="auto">
          <a:xfrm>
            <a:off x="0" y="904106"/>
            <a:ext cx="4619625" cy="3028950"/>
          </a:xfrm>
          <a:prstGeom prst="rect">
            <a:avLst/>
          </a:prstGeom>
          <a:noFill/>
        </p:spPr>
      </p:pic>
      <p:sp>
        <p:nvSpPr>
          <p:cNvPr id="2" name="标题 1"/>
          <p:cNvSpPr>
            <a:spLocks noGrp="1"/>
          </p:cNvSpPr>
          <p:nvPr>
            <p:ph type="title"/>
          </p:nvPr>
        </p:nvSpPr>
        <p:spPr/>
        <p:txBody>
          <a:bodyPr/>
          <a:lstStyle/>
          <a:p>
            <a:r>
              <a:rPr lang="en-US" altLang="zh-CN" b="1" dirty="0" smtClean="0"/>
              <a:t>Challenging Aspect2-</a:t>
            </a:r>
            <a:r>
              <a:rPr lang="zh-CN" altLang="en-US" b="1" dirty="0" smtClean="0"/>
              <a:t>例</a:t>
            </a:r>
            <a:r>
              <a:rPr lang="en-US" altLang="zh-CN" b="1" dirty="0" smtClean="0"/>
              <a:t>4</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21</a:t>
            </a:fld>
            <a:endParaRPr lang="zh-CN" altLang="en-US" dirty="0"/>
          </a:p>
        </p:txBody>
      </p:sp>
      <p:sp>
        <p:nvSpPr>
          <p:cNvPr id="9" name="矩形 8"/>
          <p:cNvSpPr/>
          <p:nvPr/>
        </p:nvSpPr>
        <p:spPr>
          <a:xfrm>
            <a:off x="4644008" y="908720"/>
            <a:ext cx="4320480" cy="2800767"/>
          </a:xfrm>
          <a:prstGeom prst="rect">
            <a:avLst/>
          </a:prstGeom>
        </p:spPr>
        <p:txBody>
          <a:bodyPr wrap="square">
            <a:spAutoFit/>
          </a:bodyPr>
          <a:lstStyle/>
          <a:p>
            <a:pPr>
              <a:buFont typeface="Arial" pitchFamily="34" charset="0"/>
              <a:buChar char="•"/>
            </a:pPr>
            <a:r>
              <a:rPr lang="en-US" altLang="zh-CN" sz="1600" dirty="0" smtClean="0"/>
              <a:t> </a:t>
            </a:r>
            <a:r>
              <a:rPr lang="en-US" altLang="zh-CN" sz="1600" b="1" dirty="0" smtClean="0"/>
              <a:t>The environment </a:t>
            </a:r>
            <a:r>
              <a:rPr lang="en-US" altLang="zh-CN" sz="1600" dirty="0" smtClean="0"/>
              <a:t>is a modeled as a stochastic finite state machine with inputs (actions sent from the agent) and outputs (observations and rewards sent to the agent)</a:t>
            </a:r>
          </a:p>
          <a:p>
            <a:pPr>
              <a:buFont typeface="Arial" pitchFamily="34" charset="0"/>
              <a:buChar char="•"/>
            </a:pPr>
            <a:r>
              <a:rPr lang="en-US" altLang="zh-CN" sz="1600" dirty="0" smtClean="0"/>
              <a:t> </a:t>
            </a:r>
            <a:r>
              <a:rPr lang="en-US" altLang="zh-CN" sz="1600" b="1" dirty="0" smtClean="0"/>
              <a:t>The agent </a:t>
            </a:r>
            <a:r>
              <a:rPr lang="en-US" altLang="zh-CN" sz="1600" dirty="0" smtClean="0"/>
              <a:t>is also </a:t>
            </a:r>
            <a:r>
              <a:rPr lang="en-US" altLang="zh-CN" sz="1600" dirty="0" err="1" smtClean="0"/>
              <a:t>modelled</a:t>
            </a:r>
            <a:r>
              <a:rPr lang="en-US" altLang="zh-CN" sz="1600" dirty="0" smtClean="0"/>
              <a:t> as stochastic FSM with inputs (observations/rewards sent from the environment) and outputs (actions sent to the environment)</a:t>
            </a:r>
          </a:p>
          <a:p>
            <a:pPr>
              <a:buFont typeface="Arial" pitchFamily="34" charset="0"/>
              <a:buChar char="•"/>
            </a:pPr>
            <a:r>
              <a:rPr lang="en-US" altLang="zh-CN" sz="1600" b="1" dirty="0" smtClean="0"/>
              <a:t> The agent's goal </a:t>
            </a:r>
            <a:r>
              <a:rPr lang="en-US" altLang="zh-CN" sz="1600" dirty="0" smtClean="0"/>
              <a:t>is to find a policy and state-update function so as to maximize the expected sum of discounted rewards</a:t>
            </a:r>
            <a:endParaRPr lang="zh-CN" altLang="en-US" sz="1600" dirty="0"/>
          </a:p>
        </p:txBody>
      </p:sp>
      <p:sp>
        <p:nvSpPr>
          <p:cNvPr id="10" name="矩形 9"/>
          <p:cNvSpPr/>
          <p:nvPr/>
        </p:nvSpPr>
        <p:spPr>
          <a:xfrm>
            <a:off x="251520" y="3789040"/>
            <a:ext cx="3384376" cy="646331"/>
          </a:xfrm>
          <a:prstGeom prst="rect">
            <a:avLst/>
          </a:prstGeom>
        </p:spPr>
        <p:txBody>
          <a:bodyPr wrap="square">
            <a:spAutoFit/>
          </a:bodyPr>
          <a:lstStyle/>
          <a:p>
            <a:r>
              <a:rPr lang="fr-FR" altLang="zh-CN" sz="1200" dirty="0" smtClean="0"/>
              <a:t>State transition function P(X(t)|X(t-1),A(t))</a:t>
            </a:r>
          </a:p>
          <a:p>
            <a:r>
              <a:rPr lang="fr-FR" altLang="zh-CN" sz="1200" dirty="0" smtClean="0"/>
              <a:t>Observation (output) function P(Y(t) | X(t), A(t))</a:t>
            </a:r>
          </a:p>
          <a:p>
            <a:r>
              <a:rPr lang="fr-FR" altLang="zh-CN" sz="1200" dirty="0" smtClean="0"/>
              <a:t>Reward function E(R(t) | X(t), A(t))</a:t>
            </a:r>
            <a:endParaRPr lang="fr-FR" altLang="zh-CN" sz="1200" dirty="0"/>
          </a:p>
        </p:txBody>
      </p:sp>
      <p:sp>
        <p:nvSpPr>
          <p:cNvPr id="11" name="矩形 10"/>
          <p:cNvSpPr/>
          <p:nvPr/>
        </p:nvSpPr>
        <p:spPr>
          <a:xfrm>
            <a:off x="251520" y="4407495"/>
            <a:ext cx="4032448" cy="461665"/>
          </a:xfrm>
          <a:prstGeom prst="rect">
            <a:avLst/>
          </a:prstGeom>
        </p:spPr>
        <p:txBody>
          <a:bodyPr wrap="square">
            <a:spAutoFit/>
          </a:bodyPr>
          <a:lstStyle/>
          <a:p>
            <a:r>
              <a:rPr lang="en-US" altLang="zh-CN" sz="1200" dirty="0" smtClean="0"/>
              <a:t>State transition function: S(t) = f (S(t-1), Y(t), R(t), A(t))</a:t>
            </a:r>
          </a:p>
          <a:p>
            <a:r>
              <a:rPr lang="en-US" altLang="zh-CN" sz="1200" dirty="0" smtClean="0"/>
              <a:t>Policy/output function: A(t) = pi(S(t)))</a:t>
            </a:r>
            <a:endParaRPr lang="en-US" altLang="zh-CN" sz="1200" dirty="0"/>
          </a:p>
        </p:txBody>
      </p:sp>
      <p:sp>
        <p:nvSpPr>
          <p:cNvPr id="12" name="矩形 11"/>
          <p:cNvSpPr/>
          <p:nvPr/>
        </p:nvSpPr>
        <p:spPr>
          <a:xfrm>
            <a:off x="4392488" y="3894147"/>
            <a:ext cx="4644008" cy="830997"/>
          </a:xfrm>
          <a:prstGeom prst="rect">
            <a:avLst/>
          </a:prstGeom>
        </p:spPr>
        <p:txBody>
          <a:bodyPr wrap="square">
            <a:spAutoFit/>
          </a:bodyPr>
          <a:lstStyle/>
          <a:p>
            <a:r>
              <a:rPr lang="en-US" altLang="zh-CN" sz="1200" dirty="0" smtClean="0"/>
              <a:t>In the special case Y(t)=X(t), we say the world is fully observable, and the model becomes a Markov Decision Process (MDP)</a:t>
            </a:r>
          </a:p>
          <a:p>
            <a:r>
              <a:rPr lang="en-US" altLang="zh-CN" sz="1200" dirty="0" smtClean="0">
                <a:latin typeface="Arial" pitchFamily="34" charset="0"/>
                <a:ea typeface="宋体" pitchFamily="2" charset="-122"/>
              </a:rPr>
              <a:t>Approximately solve an MDP by replacing the sum over all states with a Monte Carlo approximation</a:t>
            </a:r>
            <a:endParaRPr lang="zh-CN" altLang="en-US" sz="1200" dirty="0"/>
          </a:p>
        </p:txBody>
      </p:sp>
      <p:sp>
        <p:nvSpPr>
          <p:cNvPr id="15" name="内容占位符 2"/>
          <p:cNvSpPr>
            <a:spLocks noGrp="1"/>
          </p:cNvSpPr>
          <p:nvPr>
            <p:ph idx="1"/>
          </p:nvPr>
        </p:nvSpPr>
        <p:spPr>
          <a:xfrm>
            <a:off x="107504" y="5013176"/>
            <a:ext cx="8964488" cy="1800200"/>
          </a:xfrm>
          <a:ln>
            <a:solidFill>
              <a:srgbClr val="000099"/>
            </a:solidFill>
          </a:ln>
        </p:spPr>
        <p:txBody>
          <a:bodyPr/>
          <a:lstStyle/>
          <a:p>
            <a:pPr>
              <a:spcBef>
                <a:spcPts val="0"/>
              </a:spcBef>
            </a:pPr>
            <a:r>
              <a:rPr lang="en-US" altLang="zh-CN" sz="1400" dirty="0" smtClean="0">
                <a:solidFill>
                  <a:srgbClr val="C00000"/>
                </a:solidFill>
              </a:rPr>
              <a:t>Current research topics include: </a:t>
            </a:r>
            <a:r>
              <a:rPr lang="en-US" altLang="zh-CN" sz="1400" dirty="0" smtClean="0"/>
              <a:t>adaptive methods which work with fewer (or no) parameters under a large number of conditions, addressing the exploration problem in large MDPs,</a:t>
            </a:r>
          </a:p>
          <a:p>
            <a:pPr>
              <a:spcBef>
                <a:spcPts val="0"/>
              </a:spcBef>
            </a:pPr>
            <a:r>
              <a:rPr lang="en-US" altLang="zh-CN" sz="1400" dirty="0" smtClean="0"/>
              <a:t>learning and acting under partial information (e.g., using Predictive State Representation), </a:t>
            </a:r>
          </a:p>
          <a:p>
            <a:pPr>
              <a:spcBef>
                <a:spcPts val="0"/>
              </a:spcBef>
            </a:pPr>
            <a:r>
              <a:rPr lang="en-US" altLang="zh-CN" sz="1400" dirty="0" smtClean="0"/>
              <a:t>modular and hierarchical reinforcement learning,</a:t>
            </a:r>
          </a:p>
          <a:p>
            <a:pPr>
              <a:spcBef>
                <a:spcPts val="0"/>
              </a:spcBef>
            </a:pPr>
            <a:r>
              <a:rPr lang="en-US" altLang="zh-CN" sz="1400" dirty="0" smtClean="0"/>
              <a:t>improving existing value-function and policy search methods, </a:t>
            </a:r>
          </a:p>
          <a:p>
            <a:pPr>
              <a:spcBef>
                <a:spcPts val="0"/>
              </a:spcBef>
            </a:pPr>
            <a:r>
              <a:rPr lang="en-US" altLang="zh-CN" sz="1400" dirty="0" smtClean="0"/>
              <a:t>algorithms that work well with large (or continuous) action spaces, </a:t>
            </a:r>
          </a:p>
          <a:p>
            <a:pPr>
              <a:spcBef>
                <a:spcPts val="0"/>
              </a:spcBef>
            </a:pPr>
            <a:r>
              <a:rPr lang="en-US" altLang="zh-CN" sz="1400" dirty="0" smtClean="0"/>
              <a:t>transfer learning, lifelong learning, efficient sample-based planning (e.g., based on Monte-Carlo tree search), and multi-agent or distributed reinforcement Learning</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323528" y="3068960"/>
            <a:ext cx="8501122" cy="1440160"/>
          </a:xfrm>
          <a:prstGeom prst="rect">
            <a:avLst/>
          </a:prstGeom>
        </p:spPr>
        <p:txBody>
          <a:bodyPr/>
          <a:lstStyle/>
          <a:p>
            <a:pPr marL="342900" indent="-342900" eaLnBrk="0" hangingPunct="0">
              <a:spcBef>
                <a:spcPct val="20000"/>
              </a:spcBef>
              <a:defRPr/>
            </a:pPr>
            <a:r>
              <a:rPr lang="en-US" altLang="zh-CN" sz="4000" b="1" dirty="0" smtClean="0">
                <a:solidFill>
                  <a:srgbClr val="FF0000"/>
                </a:solidFill>
              </a:rPr>
              <a:t>Challenge 3:</a:t>
            </a:r>
            <a:endParaRPr lang="en-US" altLang="zh-CN" sz="4000" b="1" kern="0" dirty="0" smtClean="0">
              <a:solidFill>
                <a:srgbClr val="FF0000"/>
              </a:solidFill>
              <a:latin typeface="Arial Unicode MS" pitchFamily="34" charset="-122"/>
            </a:endParaRPr>
          </a:p>
          <a:p>
            <a:pPr marL="342900" indent="-342900" eaLnBrk="0" hangingPunct="0">
              <a:spcBef>
                <a:spcPct val="20000"/>
              </a:spcBef>
              <a:defRPr/>
            </a:pPr>
            <a:r>
              <a:rPr lang="en-US" altLang="zh-CN" sz="3600" b="1" kern="0" dirty="0" smtClean="0">
                <a:latin typeface="Arial Unicode MS" pitchFamily="34" charset="-122"/>
              </a:rPr>
              <a:t>Dealing with Noisy and Uncertain Data</a:t>
            </a:r>
            <a:endParaRPr lang="zh-CN" altLang="en-US" sz="3600" b="1" kern="0" dirty="0" smtClean="0">
              <a:latin typeface="Arial Unicode MS"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Aspect3-</a:t>
            </a:r>
            <a:r>
              <a:rPr lang="zh-CN" altLang="en-US" b="1" dirty="0" smtClean="0"/>
              <a:t>例</a:t>
            </a:r>
            <a:r>
              <a:rPr lang="en-US" altLang="zh-CN" b="1" dirty="0" smtClean="0"/>
              <a:t>5</a:t>
            </a:r>
            <a:endParaRPr lang="zh-CN" altLang="en-US" b="1" dirty="0"/>
          </a:p>
        </p:txBody>
      </p:sp>
      <p:sp>
        <p:nvSpPr>
          <p:cNvPr id="3" name="内容占位符 2"/>
          <p:cNvSpPr>
            <a:spLocks noGrp="1"/>
          </p:cNvSpPr>
          <p:nvPr>
            <p:ph idx="1"/>
          </p:nvPr>
        </p:nvSpPr>
        <p:spPr/>
        <p:txBody>
          <a:bodyPr/>
          <a:lstStyle/>
          <a:p>
            <a:r>
              <a:rPr lang="en-US" altLang="zh-CN" sz="1800" dirty="0" smtClean="0"/>
              <a:t>Ginsberg J, </a:t>
            </a:r>
            <a:r>
              <a:rPr lang="en-US" altLang="zh-CN" sz="1800" dirty="0" err="1" smtClean="0"/>
              <a:t>Mohebbi</a:t>
            </a:r>
            <a:r>
              <a:rPr lang="en-US" altLang="zh-CN" sz="1800" dirty="0" smtClean="0"/>
              <a:t> M H, Patel R S, et al. </a:t>
            </a:r>
            <a:r>
              <a:rPr lang="en-US" altLang="zh-CN" sz="1800" dirty="0" smtClean="0">
                <a:solidFill>
                  <a:srgbClr val="C00000"/>
                </a:solidFill>
              </a:rPr>
              <a:t>Detecting influenza epidemics using search engine query data. </a:t>
            </a:r>
            <a:r>
              <a:rPr lang="en-US" altLang="zh-CN" sz="1800" dirty="0" smtClean="0"/>
              <a:t>Nature, 2009, 457(7232): 1012-1014 (letter). </a:t>
            </a:r>
          </a:p>
          <a:p>
            <a:r>
              <a:rPr lang="en-US" altLang="zh-CN" sz="1800" dirty="0" err="1" smtClean="0"/>
              <a:t>Lazer</a:t>
            </a:r>
            <a:r>
              <a:rPr lang="en-US" altLang="zh-CN" sz="1800" dirty="0" smtClean="0"/>
              <a:t> D, Kennedy R, King G, et al. </a:t>
            </a:r>
            <a:r>
              <a:rPr lang="en-US" altLang="zh-CN" sz="1800" dirty="0" smtClean="0">
                <a:solidFill>
                  <a:srgbClr val="C00000"/>
                </a:solidFill>
              </a:rPr>
              <a:t>The Parable of Google Flu: Traps in Big Data Analysis</a:t>
            </a:r>
            <a:r>
              <a:rPr lang="en-US" altLang="zh-CN" sz="1800" dirty="0" smtClean="0"/>
              <a:t>. Science, 2014, 343(6176): 1203-1205 (policy forum).</a:t>
            </a:r>
            <a:endParaRPr lang="zh-CN" altLang="en-US" sz="1800"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23</a:t>
            </a:fld>
            <a:endParaRPr lang="zh-CN" altLang="en-US" dirty="0"/>
          </a:p>
        </p:txBody>
      </p:sp>
      <p:pic>
        <p:nvPicPr>
          <p:cNvPr id="2050" name="Picture 2" descr="http://img0.tuicool.com/Are2Mr.bmp!web"/>
          <p:cNvPicPr>
            <a:picLocks noChangeAspect="1" noChangeArrowheads="1"/>
          </p:cNvPicPr>
          <p:nvPr/>
        </p:nvPicPr>
        <p:blipFill>
          <a:blip r:embed="rId2" cstate="print"/>
          <a:srcRect/>
          <a:stretch>
            <a:fillRect/>
          </a:stretch>
        </p:blipFill>
        <p:spPr bwMode="auto">
          <a:xfrm>
            <a:off x="251520" y="2348880"/>
            <a:ext cx="4733925" cy="3848101"/>
          </a:xfrm>
          <a:prstGeom prst="rect">
            <a:avLst/>
          </a:prstGeom>
          <a:noFill/>
        </p:spPr>
      </p:pic>
      <p:pic>
        <p:nvPicPr>
          <p:cNvPr id="2052" name="Picture 4" descr="http://img0.tuicool.com/uQFnuq.bmp!web"/>
          <p:cNvPicPr>
            <a:picLocks noChangeAspect="1" noChangeArrowheads="1"/>
          </p:cNvPicPr>
          <p:nvPr/>
        </p:nvPicPr>
        <p:blipFill>
          <a:blip r:embed="rId3" cstate="print"/>
          <a:srcRect/>
          <a:stretch>
            <a:fillRect/>
          </a:stretch>
        </p:blipFill>
        <p:spPr bwMode="auto">
          <a:xfrm>
            <a:off x="5868144" y="2492896"/>
            <a:ext cx="2736304" cy="3622772"/>
          </a:xfrm>
          <a:prstGeom prst="rect">
            <a:avLst/>
          </a:prstGeom>
          <a:noFill/>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Aspect3-</a:t>
            </a:r>
            <a:r>
              <a:rPr lang="zh-CN" altLang="en-US" b="1" dirty="0" smtClean="0"/>
              <a:t>例</a:t>
            </a:r>
            <a:r>
              <a:rPr lang="en-US" altLang="zh-CN" b="1" dirty="0" smtClean="0"/>
              <a:t>5</a:t>
            </a:r>
            <a:endParaRPr lang="zh-CN" altLang="en-US" b="1" dirty="0"/>
          </a:p>
        </p:txBody>
      </p:sp>
      <p:sp>
        <p:nvSpPr>
          <p:cNvPr id="3" name="内容占位符 2"/>
          <p:cNvSpPr>
            <a:spLocks noGrp="1"/>
          </p:cNvSpPr>
          <p:nvPr>
            <p:ph idx="1"/>
          </p:nvPr>
        </p:nvSpPr>
        <p:spPr/>
        <p:txBody>
          <a:bodyPr/>
          <a:lstStyle/>
          <a:p>
            <a:r>
              <a:rPr lang="en-US" altLang="zh-CN" sz="1800" dirty="0" smtClean="0"/>
              <a:t>Ginsberg J, </a:t>
            </a:r>
            <a:r>
              <a:rPr lang="en-US" altLang="zh-CN" sz="1800" dirty="0" err="1" smtClean="0"/>
              <a:t>Mohebbi</a:t>
            </a:r>
            <a:r>
              <a:rPr lang="en-US" altLang="zh-CN" sz="1800" dirty="0" smtClean="0"/>
              <a:t> M H, Patel R S, et al. </a:t>
            </a:r>
            <a:r>
              <a:rPr lang="en-US" altLang="zh-CN" sz="1800" dirty="0" smtClean="0">
                <a:solidFill>
                  <a:srgbClr val="C00000"/>
                </a:solidFill>
              </a:rPr>
              <a:t>Detecting influenza epidemics using search engine query data</a:t>
            </a:r>
            <a:r>
              <a:rPr lang="en-US" altLang="zh-CN" sz="1800" dirty="0" smtClean="0"/>
              <a:t>. Nature, 2009, 457(7232): 1012-1014 (letter). </a:t>
            </a:r>
          </a:p>
          <a:p>
            <a:r>
              <a:rPr lang="en-US" altLang="zh-CN" sz="1800" dirty="0" err="1" smtClean="0"/>
              <a:t>Lazer</a:t>
            </a:r>
            <a:r>
              <a:rPr lang="en-US" altLang="zh-CN" sz="1800" dirty="0" smtClean="0"/>
              <a:t> D, Kennedy R, King G, et al. </a:t>
            </a:r>
            <a:r>
              <a:rPr lang="en-US" altLang="zh-CN" sz="1800" dirty="0" smtClean="0">
                <a:solidFill>
                  <a:srgbClr val="C00000"/>
                </a:solidFill>
              </a:rPr>
              <a:t>The Parable of Google Flu: Traps in Big Data Analysis</a:t>
            </a:r>
            <a:r>
              <a:rPr lang="en-US" altLang="zh-CN" sz="1800" dirty="0" smtClean="0"/>
              <a:t>. Science, 2014, 343(6176): 1203-1205 (policy forum).</a:t>
            </a:r>
          </a:p>
          <a:p>
            <a:r>
              <a:rPr lang="zh-CN" altLang="en-US" sz="2000" b="1" dirty="0" smtClean="0">
                <a:solidFill>
                  <a:srgbClr val="FF0000"/>
                </a:solidFill>
              </a:rPr>
              <a:t>教训：</a:t>
            </a:r>
            <a:endParaRPr lang="en-US" altLang="zh-CN" sz="2000" b="1" dirty="0" smtClean="0">
              <a:solidFill>
                <a:srgbClr val="FF0000"/>
              </a:solidFill>
            </a:endParaRPr>
          </a:p>
          <a:p>
            <a:pPr lvl="1"/>
            <a:r>
              <a:rPr lang="en-US" altLang="zh-CN" sz="1800" dirty="0" smtClean="0"/>
              <a:t>Big Data Hubris </a:t>
            </a:r>
          </a:p>
          <a:p>
            <a:pPr lvl="1"/>
            <a:r>
              <a:rPr lang="en-US" altLang="zh-CN" sz="1800" dirty="0" smtClean="0"/>
              <a:t>Algorithm Dynamics</a:t>
            </a:r>
            <a:r>
              <a:rPr lang="en-US" altLang="zh-CN" sz="1600" dirty="0" smtClean="0"/>
              <a:t> </a:t>
            </a:r>
          </a:p>
          <a:p>
            <a:r>
              <a:rPr lang="zh-CN" altLang="en-US" sz="2000" b="1" dirty="0" smtClean="0">
                <a:solidFill>
                  <a:srgbClr val="FF0000"/>
                </a:solidFill>
              </a:rPr>
              <a:t>建议：</a:t>
            </a:r>
            <a:endParaRPr lang="en-US" altLang="zh-CN" sz="2000" b="1" dirty="0" smtClean="0">
              <a:solidFill>
                <a:srgbClr val="FF0000"/>
              </a:solidFill>
            </a:endParaRPr>
          </a:p>
          <a:p>
            <a:pPr lvl="1"/>
            <a:r>
              <a:rPr lang="en-US" altLang="zh-CN" sz="1800" dirty="0" smtClean="0">
                <a:latin typeface="+mj-lt"/>
              </a:rPr>
              <a:t>Transparency and </a:t>
            </a:r>
            <a:r>
              <a:rPr lang="en-US" altLang="zh-CN" sz="1800" dirty="0" err="1" smtClean="0">
                <a:latin typeface="+mj-lt"/>
              </a:rPr>
              <a:t>Replicability</a:t>
            </a:r>
            <a:endParaRPr lang="en-US" altLang="zh-CN" sz="1800" dirty="0" smtClean="0">
              <a:latin typeface="+mj-lt"/>
            </a:endParaRPr>
          </a:p>
          <a:p>
            <a:pPr lvl="1"/>
            <a:r>
              <a:rPr lang="en-US" altLang="zh-CN" sz="1800" kern="1200" dirty="0" smtClean="0">
                <a:latin typeface="+mj-lt"/>
                <a:ea typeface="宋体" pitchFamily="2" charset="-122"/>
              </a:rPr>
              <a:t>Use Big Data to Understand the Unknown </a:t>
            </a:r>
          </a:p>
          <a:p>
            <a:pPr lvl="1"/>
            <a:r>
              <a:rPr lang="en-US" altLang="zh-CN" sz="1800" kern="1200" dirty="0" smtClean="0">
                <a:latin typeface="+mj-lt"/>
                <a:ea typeface="宋体" pitchFamily="2" charset="-122"/>
              </a:rPr>
              <a:t>Study the Algorithms</a:t>
            </a:r>
          </a:p>
          <a:p>
            <a:pPr lvl="1"/>
            <a:r>
              <a:rPr lang="en-US" altLang="zh-CN" sz="1800" kern="1200" dirty="0" smtClean="0">
                <a:latin typeface="+mj-lt"/>
                <a:ea typeface="宋体" pitchFamily="2" charset="-122"/>
              </a:rPr>
              <a:t>It’s Not Just About Size  of the Data</a:t>
            </a:r>
            <a:r>
              <a:rPr lang="en-US" altLang="zh-CN" sz="1600" kern="1200" dirty="0" smtClean="0">
                <a:latin typeface="+mj-lt"/>
                <a:ea typeface="宋体" pitchFamily="2" charset="-122"/>
              </a:rPr>
              <a:t>.</a:t>
            </a:r>
            <a:r>
              <a:rPr lang="en-US" altLang="zh-CN" sz="1400" kern="1200" dirty="0" smtClean="0">
                <a:latin typeface="+mj-lt"/>
                <a:ea typeface="宋体" pitchFamily="2" charset="-122"/>
              </a:rPr>
              <a:t> </a:t>
            </a:r>
            <a:endParaRPr lang="zh-CN" altLang="en-US" sz="1400" dirty="0">
              <a:latin typeface="+mj-lt"/>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24</a:t>
            </a:fld>
            <a:endParaRPr lang="zh-CN" alt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Aspect3-</a:t>
            </a:r>
            <a:r>
              <a:rPr lang="zh-CN" altLang="en-US" b="1" dirty="0" smtClean="0"/>
              <a:t>例</a:t>
            </a:r>
            <a:r>
              <a:rPr lang="en-US" altLang="zh-CN" b="1" dirty="0" smtClean="0"/>
              <a:t>6</a:t>
            </a:r>
            <a:endParaRPr lang="zh-CN" altLang="en-US" b="1" dirty="0"/>
          </a:p>
        </p:txBody>
      </p:sp>
      <p:sp>
        <p:nvSpPr>
          <p:cNvPr id="3" name="内容占位符 2"/>
          <p:cNvSpPr>
            <a:spLocks noGrp="1"/>
          </p:cNvSpPr>
          <p:nvPr>
            <p:ph idx="1"/>
          </p:nvPr>
        </p:nvSpPr>
        <p:spPr>
          <a:xfrm>
            <a:off x="285720" y="1000108"/>
            <a:ext cx="8501122" cy="628692"/>
          </a:xfrm>
        </p:spPr>
        <p:txBody>
          <a:bodyPr/>
          <a:lstStyle/>
          <a:p>
            <a:r>
              <a:rPr lang="en-US" altLang="zh-CN" sz="1800" dirty="0" smtClean="0"/>
              <a:t>D. J. </a:t>
            </a:r>
            <a:r>
              <a:rPr lang="en-US" altLang="zh-CN" sz="1800" dirty="0" err="1" smtClean="0"/>
              <a:t>Spiegelhalter</a:t>
            </a:r>
            <a:r>
              <a:rPr lang="en-US" altLang="zh-CN" sz="1800" dirty="0" smtClean="0"/>
              <a:t>, </a:t>
            </a:r>
            <a:r>
              <a:rPr lang="en-US" altLang="zh-CN" sz="1800" dirty="0" smtClean="0">
                <a:solidFill>
                  <a:srgbClr val="C00000"/>
                </a:solidFill>
              </a:rPr>
              <a:t>The future lies in uncertainty</a:t>
            </a:r>
            <a:r>
              <a:rPr lang="en-US" altLang="zh-CN" sz="1800" dirty="0" smtClean="0"/>
              <a:t>, Science, Vol. 345, Issue 6194, pp. 264-265, 2014 (Perspective).</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25</a:t>
            </a:fld>
            <a:endParaRPr lang="zh-CN" altLang="en-US" dirty="0"/>
          </a:p>
        </p:txBody>
      </p:sp>
      <p:pic>
        <p:nvPicPr>
          <p:cNvPr id="43012" name="Picture 4"/>
          <p:cNvPicPr>
            <a:picLocks noChangeAspect="1" noChangeArrowheads="1"/>
          </p:cNvPicPr>
          <p:nvPr/>
        </p:nvPicPr>
        <p:blipFill>
          <a:blip r:embed="rId3" cstate="print"/>
          <a:srcRect/>
          <a:stretch>
            <a:fillRect/>
          </a:stretch>
        </p:blipFill>
        <p:spPr bwMode="auto">
          <a:xfrm>
            <a:off x="947739" y="1662114"/>
            <a:ext cx="6576590" cy="3206196"/>
          </a:xfrm>
          <a:prstGeom prst="rect">
            <a:avLst/>
          </a:prstGeom>
          <a:noFill/>
          <a:ln w="9525">
            <a:noFill/>
            <a:miter lim="800000"/>
            <a:headEnd/>
            <a:tailEnd/>
          </a:ln>
        </p:spPr>
      </p:pic>
      <p:sp>
        <p:nvSpPr>
          <p:cNvPr id="8" name="内容占位符 2"/>
          <p:cNvSpPr txBox="1">
            <a:spLocks/>
          </p:cNvSpPr>
          <p:nvPr/>
        </p:nvSpPr>
        <p:spPr bwMode="auto">
          <a:xfrm>
            <a:off x="0" y="5085184"/>
            <a:ext cx="8939242" cy="13681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algn="just">
              <a:buFont typeface="Arial" pitchFamily="34" charset="0"/>
              <a:buChar char="•"/>
            </a:pPr>
            <a:r>
              <a:rPr lang="en-US" altLang="zh-CN" dirty="0" smtClean="0"/>
              <a:t> The </a:t>
            </a:r>
            <a:r>
              <a:rPr lang="en-US" altLang="zh-CN" dirty="0" smtClean="0">
                <a:solidFill>
                  <a:srgbClr val="FF0000"/>
                </a:solidFill>
              </a:rPr>
              <a:t>300th anniversary of Jacob Bernoulli’s </a:t>
            </a:r>
            <a:r>
              <a:rPr lang="en-US" altLang="zh-CN" i="1" dirty="0" err="1" smtClean="0">
                <a:solidFill>
                  <a:srgbClr val="FF0000"/>
                </a:solidFill>
              </a:rPr>
              <a:t>Ars</a:t>
            </a:r>
            <a:r>
              <a:rPr lang="en-US" altLang="zh-CN" i="1" dirty="0" smtClean="0">
                <a:solidFill>
                  <a:srgbClr val="FF0000"/>
                </a:solidFill>
              </a:rPr>
              <a:t> </a:t>
            </a:r>
            <a:r>
              <a:rPr lang="en-US" altLang="zh-CN" i="1" dirty="0" err="1" smtClean="0">
                <a:solidFill>
                  <a:srgbClr val="FF0000"/>
                </a:solidFill>
              </a:rPr>
              <a:t>Conjectandi</a:t>
            </a:r>
            <a:r>
              <a:rPr lang="en-US" altLang="zh-CN" i="1" dirty="0" smtClean="0">
                <a:solidFill>
                  <a:srgbClr val="FF0000"/>
                </a:solidFill>
              </a:rPr>
              <a:t>, </a:t>
            </a:r>
            <a:r>
              <a:rPr lang="en-US" altLang="zh-CN" i="1" dirty="0" smtClean="0"/>
              <a:t>which uses probability </a:t>
            </a:r>
            <a:r>
              <a:rPr lang="en-US" altLang="zh-CN" dirty="0" smtClean="0"/>
              <a:t>theory to explore the properties of statistics as more observations were taken. </a:t>
            </a:r>
            <a:endParaRPr lang="en-US" altLang="zh-CN" sz="1600" dirty="0" smtClean="0"/>
          </a:p>
          <a:p>
            <a:pPr algn="just">
              <a:spcBef>
                <a:spcPts val="600"/>
              </a:spcBef>
              <a:buFont typeface="Arial" pitchFamily="34" charset="0"/>
              <a:buChar char="•"/>
            </a:pPr>
            <a:r>
              <a:rPr lang="en-US" altLang="zh-CN" dirty="0" smtClean="0"/>
              <a:t> The </a:t>
            </a:r>
            <a:r>
              <a:rPr lang="en-US" altLang="zh-CN" dirty="0" smtClean="0">
                <a:solidFill>
                  <a:srgbClr val="FF0000"/>
                </a:solidFill>
              </a:rPr>
              <a:t>250th anniversary of Thomas </a:t>
            </a:r>
            <a:r>
              <a:rPr lang="en-US" altLang="zh-CN" dirty="0" err="1" smtClean="0">
                <a:solidFill>
                  <a:srgbClr val="FF0000"/>
                </a:solidFill>
              </a:rPr>
              <a:t>Bayes</a:t>
            </a:r>
            <a:r>
              <a:rPr lang="en-US" altLang="zh-CN" dirty="0" smtClean="0">
                <a:solidFill>
                  <a:srgbClr val="FF0000"/>
                </a:solidFill>
              </a:rPr>
              <a:t>’ essay </a:t>
            </a:r>
            <a:r>
              <a:rPr lang="en-US" altLang="zh-CN" dirty="0" smtClean="0"/>
              <a:t>on how humans can sequentially learn from experience, steadily updating their beliefs as more data become available.</a:t>
            </a:r>
            <a:endParaRPr lang="en-US" altLang="zh-CN" i="1" dirty="0" smtClean="0"/>
          </a:p>
        </p:txBody>
      </p:sp>
      <p:sp>
        <p:nvSpPr>
          <p:cNvPr id="9" name="矩形 8"/>
          <p:cNvSpPr/>
          <p:nvPr/>
        </p:nvSpPr>
        <p:spPr>
          <a:xfrm>
            <a:off x="144016" y="4725144"/>
            <a:ext cx="1043608" cy="400110"/>
          </a:xfrm>
          <a:prstGeom prst="rect">
            <a:avLst/>
          </a:prstGeom>
        </p:spPr>
        <p:txBody>
          <a:bodyPr wrap="square">
            <a:spAutoFit/>
          </a:bodyPr>
          <a:lstStyle/>
          <a:p>
            <a:r>
              <a:rPr lang="en-US" altLang="zh-CN" sz="2000" b="1" dirty="0" smtClean="0">
                <a:solidFill>
                  <a:srgbClr val="C00000"/>
                </a:solidFill>
              </a:rPr>
              <a:t>2013</a:t>
            </a:r>
            <a:r>
              <a:rPr lang="zh-CN" altLang="en-US" sz="2000" b="1" dirty="0" smtClean="0">
                <a:solidFill>
                  <a:srgbClr val="C00000"/>
                </a:solidFill>
              </a:rPr>
              <a:t>年</a:t>
            </a:r>
            <a:endParaRPr lang="zh-CN" altLang="en-US" sz="2000" b="1" dirty="0">
              <a:solidFill>
                <a:srgbClr val="C00000"/>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Negative Aspect3-</a:t>
            </a:r>
            <a:r>
              <a:rPr lang="zh-CN" altLang="en-US" b="1" dirty="0" smtClean="0"/>
              <a:t>例</a:t>
            </a:r>
            <a:r>
              <a:rPr lang="en-US" altLang="zh-CN" b="1" dirty="0" smtClean="0"/>
              <a:t>6</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26</a:t>
            </a:fld>
            <a:endParaRPr lang="zh-CN" altLang="en-US" dirty="0"/>
          </a:p>
        </p:txBody>
      </p:sp>
      <p:sp>
        <p:nvSpPr>
          <p:cNvPr id="10" name="内容占位符 2"/>
          <p:cNvSpPr txBox="1">
            <a:spLocks/>
          </p:cNvSpPr>
          <p:nvPr/>
        </p:nvSpPr>
        <p:spPr bwMode="auto">
          <a:xfrm>
            <a:off x="251520" y="908720"/>
            <a:ext cx="8501122" cy="11327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Tx/>
              <a:buChar char="•"/>
            </a:pPr>
            <a:r>
              <a:rPr lang="en-US" altLang="zh-CN" sz="2400" dirty="0" smtClean="0">
                <a:solidFill>
                  <a:srgbClr val="FF0000"/>
                </a:solidFill>
                <a:latin typeface="+mj-lt"/>
                <a:ea typeface="宋体" pitchFamily="2" charset="-122"/>
              </a:rPr>
              <a:t>Traditional Statistical Problems </a:t>
            </a:r>
            <a:r>
              <a:rPr lang="zh-CN" altLang="en-US" sz="2400" dirty="0" smtClean="0">
                <a:latin typeface="+mj-lt"/>
                <a:ea typeface="宋体" pitchFamily="2" charset="-122"/>
              </a:rPr>
              <a:t>：</a:t>
            </a:r>
            <a:r>
              <a:rPr lang="en-US" altLang="zh-CN" sz="2400" dirty="0" smtClean="0">
                <a:latin typeface="+mj-lt"/>
                <a:ea typeface="宋体" pitchFamily="2" charset="-122"/>
              </a:rPr>
              <a:t>large </a:t>
            </a:r>
            <a:r>
              <a:rPr lang="en-US" altLang="zh-CN" sz="2400" i="1" dirty="0" smtClean="0">
                <a:latin typeface="+mj-lt"/>
                <a:ea typeface="宋体" pitchFamily="2" charset="-122"/>
              </a:rPr>
              <a:t>n, small p</a:t>
            </a:r>
          </a:p>
          <a:p>
            <a:pPr marL="800100" lvl="1" indent="-342900" eaLnBrk="0" hangingPunct="0">
              <a:spcBef>
                <a:spcPct val="20000"/>
              </a:spcBef>
              <a:buFont typeface="Wingdings" pitchFamily="2" charset="2"/>
              <a:buChar char="Ø"/>
            </a:pPr>
            <a:r>
              <a:rPr lang="en-US" altLang="zh-CN" sz="1600" i="1" dirty="0" smtClean="0">
                <a:latin typeface="+mj-lt"/>
                <a:ea typeface="宋体" pitchFamily="2" charset="-122"/>
              </a:rPr>
              <a:t>many </a:t>
            </a:r>
            <a:r>
              <a:rPr lang="en-US" altLang="zh-CN" sz="1600" dirty="0" smtClean="0">
                <a:latin typeface="+mj-lt"/>
                <a:ea typeface="宋体" pitchFamily="2" charset="-122"/>
              </a:rPr>
              <a:t>observations (</a:t>
            </a:r>
            <a:r>
              <a:rPr lang="en-US" altLang="zh-CN" sz="1600" i="1" dirty="0" smtClean="0">
                <a:latin typeface="+mj-lt"/>
                <a:ea typeface="宋体" pitchFamily="2" charset="-122"/>
              </a:rPr>
              <a:t>n), such as participants in a </a:t>
            </a:r>
            <a:r>
              <a:rPr lang="en-US" altLang="zh-CN" sz="1600" dirty="0" smtClean="0">
                <a:latin typeface="+mj-lt"/>
                <a:ea typeface="宋体" pitchFamily="2" charset="-122"/>
              </a:rPr>
              <a:t>clinical trial, </a:t>
            </a:r>
          </a:p>
          <a:p>
            <a:pPr marL="800100" lvl="1" indent="-342900" eaLnBrk="0" hangingPunct="0">
              <a:spcBef>
                <a:spcPts val="0"/>
              </a:spcBef>
              <a:buFont typeface="Wingdings" pitchFamily="2" charset="2"/>
              <a:buChar char="Ø"/>
            </a:pPr>
            <a:r>
              <a:rPr lang="en-US" altLang="zh-CN" sz="1600" dirty="0" smtClean="0">
                <a:latin typeface="+mj-lt"/>
                <a:ea typeface="宋体" pitchFamily="2" charset="-122"/>
              </a:rPr>
              <a:t>but few parameters were measured (</a:t>
            </a:r>
            <a:r>
              <a:rPr lang="en-US" altLang="zh-CN" sz="1600" i="1" dirty="0" smtClean="0">
                <a:latin typeface="+mj-lt"/>
                <a:ea typeface="宋体" pitchFamily="2" charset="-122"/>
              </a:rPr>
              <a:t>p), and just a handful of hypotheses </a:t>
            </a:r>
            <a:r>
              <a:rPr lang="en-US" altLang="zh-CN" sz="1600" dirty="0" smtClean="0">
                <a:latin typeface="+mj-lt"/>
                <a:ea typeface="宋体" pitchFamily="2" charset="-122"/>
              </a:rPr>
              <a:t>tested.</a:t>
            </a:r>
            <a:r>
              <a:rPr lang="zh-CN" altLang="en-US" sz="2400" dirty="0" smtClean="0">
                <a:latin typeface="+mj-lt"/>
                <a:ea typeface="宋体" pitchFamily="2" charset="-122"/>
              </a:rPr>
              <a:t> </a:t>
            </a:r>
            <a:endParaRPr kumimoji="0" lang="en-US" altLang="zh-CN" sz="2400" b="0" i="0" u="none" strike="noStrike" kern="0" cap="none" spc="0" normalizeH="0" baseline="0" noProof="0" dirty="0" smtClean="0">
              <a:ln>
                <a:noFill/>
              </a:ln>
              <a:solidFill>
                <a:schemeClr val="tx1"/>
              </a:solidFill>
              <a:effectLst/>
              <a:uLnTx/>
              <a:uFillTx/>
              <a:latin typeface="+mj-lt"/>
              <a:ea typeface="+mn-ea"/>
              <a:cs typeface="+mn-cs"/>
            </a:endParaRPr>
          </a:p>
        </p:txBody>
      </p:sp>
      <p:sp>
        <p:nvSpPr>
          <p:cNvPr id="12" name="内容占位符 2"/>
          <p:cNvSpPr txBox="1">
            <a:spLocks/>
          </p:cNvSpPr>
          <p:nvPr/>
        </p:nvSpPr>
        <p:spPr bwMode="auto">
          <a:xfrm>
            <a:off x="251520" y="2041468"/>
            <a:ext cx="8712968" cy="7920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Tx/>
              <a:buChar char="•"/>
            </a:pPr>
            <a:r>
              <a:rPr lang="en-US" altLang="zh-CN" sz="2400" dirty="0" smtClean="0">
                <a:solidFill>
                  <a:srgbClr val="FF0000"/>
                </a:solidFill>
                <a:latin typeface="+mj-lt"/>
                <a:ea typeface="宋体" pitchFamily="2" charset="-122"/>
              </a:rPr>
              <a:t>Current statistical problems </a:t>
            </a:r>
            <a:r>
              <a:rPr lang="zh-CN" altLang="en-US" sz="2400" dirty="0" smtClean="0">
                <a:latin typeface="+mj-lt"/>
                <a:ea typeface="宋体" pitchFamily="2" charset="-122"/>
              </a:rPr>
              <a:t>：</a:t>
            </a:r>
            <a:r>
              <a:rPr lang="en-US" altLang="zh-CN" sz="2400" dirty="0" smtClean="0">
                <a:latin typeface="+mj-lt"/>
                <a:ea typeface="宋体" pitchFamily="2" charset="-122"/>
              </a:rPr>
              <a:t>small </a:t>
            </a:r>
            <a:r>
              <a:rPr lang="en-US" altLang="zh-CN" sz="2400" i="1" dirty="0" smtClean="0">
                <a:latin typeface="+mj-lt"/>
                <a:ea typeface="宋体" pitchFamily="2" charset="-122"/>
              </a:rPr>
              <a:t>n, large p</a:t>
            </a:r>
          </a:p>
          <a:p>
            <a:pPr marL="800100" lvl="1" indent="-342900" eaLnBrk="0" hangingPunct="0">
              <a:spcBef>
                <a:spcPts val="0"/>
              </a:spcBef>
              <a:buFont typeface="Wingdings" pitchFamily="2" charset="2"/>
              <a:buChar char="Ø"/>
            </a:pPr>
            <a:r>
              <a:rPr lang="en-US" altLang="zh-CN" sz="1600" i="1" dirty="0" smtClean="0">
                <a:latin typeface="+mj-lt"/>
                <a:ea typeface="宋体" pitchFamily="2" charset="-122"/>
              </a:rPr>
              <a:t>The </a:t>
            </a:r>
            <a:r>
              <a:rPr lang="en-US" altLang="zh-CN" sz="1600" dirty="0" smtClean="0">
                <a:latin typeface="+mj-lt"/>
                <a:ea typeface="宋体" pitchFamily="2" charset="-122"/>
              </a:rPr>
              <a:t>expression of tens of thousands of genes in a limited number of tissue samples.</a:t>
            </a:r>
            <a:endParaRPr kumimoji="0" lang="en-US" altLang="zh-CN" sz="2400" b="0" i="0" u="none" strike="noStrike" kern="0" cap="none" spc="0" normalizeH="0" baseline="0" noProof="0" dirty="0" smtClean="0">
              <a:ln>
                <a:noFill/>
              </a:ln>
              <a:solidFill>
                <a:schemeClr val="tx1"/>
              </a:solidFill>
              <a:effectLst/>
              <a:uLnTx/>
              <a:uFillTx/>
              <a:latin typeface="+mj-lt"/>
              <a:ea typeface="+mn-ea"/>
              <a:cs typeface="+mn-cs"/>
            </a:endParaRPr>
          </a:p>
        </p:txBody>
      </p:sp>
      <p:sp>
        <p:nvSpPr>
          <p:cNvPr id="13" name="内容占位符 2"/>
          <p:cNvSpPr txBox="1">
            <a:spLocks/>
          </p:cNvSpPr>
          <p:nvPr/>
        </p:nvSpPr>
        <p:spPr bwMode="auto">
          <a:xfrm>
            <a:off x="251520" y="2761548"/>
            <a:ext cx="8712968" cy="7920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FontTx/>
              <a:buChar char="•"/>
            </a:pPr>
            <a:r>
              <a:rPr lang="en-US" altLang="zh-CN" sz="2400" dirty="0" smtClean="0">
                <a:solidFill>
                  <a:srgbClr val="FF0000"/>
                </a:solidFill>
                <a:latin typeface="+mj-lt"/>
                <a:ea typeface="宋体" pitchFamily="2" charset="-122"/>
              </a:rPr>
              <a:t>Future statistical problems </a:t>
            </a:r>
            <a:r>
              <a:rPr lang="zh-CN" altLang="en-US" sz="2400" dirty="0" smtClean="0">
                <a:latin typeface="+mj-lt"/>
                <a:ea typeface="宋体" pitchFamily="2" charset="-122"/>
              </a:rPr>
              <a:t>：</a:t>
            </a:r>
            <a:r>
              <a:rPr lang="en-US" altLang="zh-CN" sz="2400" dirty="0" smtClean="0">
                <a:latin typeface="+mj-lt"/>
                <a:ea typeface="宋体" pitchFamily="2" charset="-122"/>
              </a:rPr>
              <a:t>large </a:t>
            </a:r>
            <a:r>
              <a:rPr lang="en-US" altLang="zh-CN" sz="2400" i="1" dirty="0" smtClean="0">
                <a:latin typeface="+mj-lt"/>
                <a:ea typeface="宋体" pitchFamily="2" charset="-122"/>
              </a:rPr>
              <a:t>n, large p</a:t>
            </a:r>
          </a:p>
          <a:p>
            <a:pPr marL="800100" lvl="1" indent="-342900" eaLnBrk="0" hangingPunct="0">
              <a:spcBef>
                <a:spcPts val="0"/>
              </a:spcBef>
              <a:buFont typeface="Wingdings" pitchFamily="2" charset="2"/>
              <a:buChar char="Ø"/>
            </a:pPr>
            <a:r>
              <a:rPr lang="en-US" altLang="zh-CN" sz="1600" i="1" dirty="0" smtClean="0">
                <a:latin typeface="+mj-lt"/>
                <a:ea typeface="宋体" pitchFamily="2" charset="-122"/>
              </a:rPr>
              <a:t>Images, genomes, and electronic health records become linked together.</a:t>
            </a:r>
            <a:endParaRPr kumimoji="0" lang="en-US" altLang="zh-CN" sz="2400" b="0" i="0" u="none" strike="noStrike" kern="0" cap="none" spc="0" normalizeH="0" baseline="0" noProof="0" dirty="0" smtClean="0">
              <a:ln>
                <a:noFill/>
              </a:ln>
              <a:solidFill>
                <a:schemeClr val="tx1"/>
              </a:solidFill>
              <a:effectLst/>
              <a:uLnTx/>
              <a:uFillTx/>
              <a:latin typeface="+mj-lt"/>
              <a:ea typeface="+mn-ea"/>
              <a:cs typeface="+mn-cs"/>
            </a:endParaRPr>
          </a:p>
        </p:txBody>
      </p:sp>
      <p:sp>
        <p:nvSpPr>
          <p:cNvPr id="14" name="矩形 13"/>
          <p:cNvSpPr/>
          <p:nvPr/>
        </p:nvSpPr>
        <p:spPr>
          <a:xfrm>
            <a:off x="35496" y="3861048"/>
            <a:ext cx="8964488" cy="2462213"/>
          </a:xfrm>
          <a:prstGeom prst="rect">
            <a:avLst/>
          </a:prstGeom>
        </p:spPr>
        <p:txBody>
          <a:bodyPr wrap="square">
            <a:spAutoFit/>
          </a:bodyPr>
          <a:lstStyle/>
          <a:p>
            <a:pPr marL="342900" indent="-342900" algn="just">
              <a:buFont typeface="Arial" pitchFamily="34" charset="0"/>
              <a:buChar char="•"/>
            </a:pPr>
            <a:r>
              <a:rPr lang="en-US" altLang="zh-CN" dirty="0" smtClean="0">
                <a:solidFill>
                  <a:srgbClr val="C00000"/>
                </a:solidFill>
              </a:rPr>
              <a:t>Big Data means that we can get more precise answers;</a:t>
            </a:r>
          </a:p>
          <a:p>
            <a:pPr marL="800100" lvl="1" indent="-342900" algn="just">
              <a:buFont typeface="Arial" pitchFamily="34" charset="0"/>
              <a:buChar char="•"/>
            </a:pPr>
            <a:r>
              <a:rPr lang="en-US" altLang="zh-CN" dirty="0" smtClean="0"/>
              <a:t>Bernoulli proved when he showed how the variability in an estimate goes down as the sample size increases.</a:t>
            </a:r>
          </a:p>
          <a:p>
            <a:pPr marL="342900" indent="-342900" algn="just">
              <a:buFont typeface="Arial" pitchFamily="34" charset="0"/>
              <a:buChar char="•"/>
            </a:pPr>
            <a:r>
              <a:rPr lang="en-US" altLang="zh-CN" dirty="0" smtClean="0">
                <a:solidFill>
                  <a:srgbClr val="C00000"/>
                </a:solidFill>
              </a:rPr>
              <a:t>This apparent precision will delude us </a:t>
            </a:r>
          </a:p>
          <a:p>
            <a:pPr marL="800100" lvl="1" indent="-342900" algn="just">
              <a:buFont typeface="Arial" pitchFamily="34" charset="0"/>
              <a:buChar char="•"/>
            </a:pPr>
            <a:r>
              <a:rPr lang="en-US" altLang="zh-CN" sz="1600" dirty="0" smtClean="0"/>
              <a:t>if issues such </a:t>
            </a:r>
            <a:r>
              <a:rPr lang="en-US" altLang="zh-CN" sz="1600" b="1" dirty="0" smtClean="0"/>
              <a:t>as selection bias</a:t>
            </a:r>
            <a:r>
              <a:rPr lang="en-US" altLang="zh-CN" sz="1600" dirty="0" smtClean="0"/>
              <a:t>, </a:t>
            </a:r>
            <a:r>
              <a:rPr lang="en-US" altLang="zh-CN" sz="1600" b="1" dirty="0" smtClean="0"/>
              <a:t>regression to the mean</a:t>
            </a:r>
            <a:r>
              <a:rPr lang="en-US" altLang="zh-CN" sz="1600" dirty="0" smtClean="0"/>
              <a:t>, multiple testing, and </a:t>
            </a:r>
            <a:r>
              <a:rPr lang="en-US" altLang="zh-CN" sz="1600" b="1" dirty="0" smtClean="0"/>
              <a:t>over interpretation of associations as causation </a:t>
            </a:r>
            <a:r>
              <a:rPr lang="en-US" altLang="zh-CN" sz="1600" dirty="0" smtClean="0"/>
              <a:t>are not properly taken into account.</a:t>
            </a:r>
          </a:p>
          <a:p>
            <a:pPr marL="800100" lvl="1" indent="-342900" algn="just">
              <a:buFont typeface="Arial" pitchFamily="34" charset="0"/>
              <a:buChar char="•"/>
            </a:pPr>
            <a:r>
              <a:rPr lang="en-US" altLang="zh-CN" sz="1600" dirty="0" smtClean="0"/>
              <a:t>As data sets get larger, these problems get worse, because </a:t>
            </a:r>
            <a:r>
              <a:rPr lang="en-US" altLang="zh-CN" sz="1600" b="1" dirty="0" smtClean="0"/>
              <a:t>the complexity and number of potential false findings grow exponentially</a:t>
            </a:r>
            <a:r>
              <a:rPr lang="en-US" altLang="zh-CN" sz="1600" dirty="0" smtClean="0"/>
              <a:t>. </a:t>
            </a:r>
          </a:p>
          <a:p>
            <a:pPr marL="342900" indent="-342900" algn="just">
              <a:buFont typeface="Arial" pitchFamily="34" charset="0"/>
              <a:buChar char="•"/>
            </a:pPr>
            <a:r>
              <a:rPr lang="en-US" altLang="zh-CN" dirty="0" smtClean="0">
                <a:solidFill>
                  <a:srgbClr val="C00000"/>
                </a:solidFill>
              </a:rPr>
              <a:t>Serious statistical skill is required to avoid being misled.</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Aspect3-</a:t>
            </a:r>
            <a:r>
              <a:rPr lang="zh-CN" altLang="en-US" b="1" dirty="0" smtClean="0"/>
              <a:t>例</a:t>
            </a:r>
            <a:r>
              <a:rPr lang="en-US" altLang="zh-CN" b="1" dirty="0" smtClean="0"/>
              <a:t>7</a:t>
            </a:r>
            <a:endParaRPr lang="zh-CN" altLang="en-US" b="1" dirty="0"/>
          </a:p>
        </p:txBody>
      </p:sp>
      <p:sp>
        <p:nvSpPr>
          <p:cNvPr id="3" name="内容占位符 2"/>
          <p:cNvSpPr>
            <a:spLocks noGrp="1"/>
          </p:cNvSpPr>
          <p:nvPr>
            <p:ph idx="1"/>
          </p:nvPr>
        </p:nvSpPr>
        <p:spPr>
          <a:xfrm>
            <a:off x="285720" y="1000108"/>
            <a:ext cx="8501122" cy="628692"/>
          </a:xfrm>
        </p:spPr>
        <p:txBody>
          <a:bodyPr/>
          <a:lstStyle/>
          <a:p>
            <a:r>
              <a:rPr lang="en-US" altLang="zh-CN" sz="1800" dirty="0" smtClean="0"/>
              <a:t>Derek </a:t>
            </a:r>
            <a:r>
              <a:rPr lang="en-US" altLang="zh-CN" sz="1800" dirty="0" err="1" smtClean="0"/>
              <a:t>Ruths</a:t>
            </a:r>
            <a:r>
              <a:rPr lang="en-US" altLang="zh-CN" sz="1800" dirty="0" smtClean="0"/>
              <a:t>, </a:t>
            </a:r>
            <a:r>
              <a:rPr lang="en-US" altLang="zh-CN" sz="1800" dirty="0" err="1" smtClean="0"/>
              <a:t>Jürgen</a:t>
            </a:r>
            <a:r>
              <a:rPr lang="en-US" altLang="zh-CN" sz="1800" dirty="0" smtClean="0"/>
              <a:t> </a:t>
            </a:r>
            <a:r>
              <a:rPr lang="en-US" altLang="zh-CN" sz="1800" dirty="0" err="1" smtClean="0"/>
              <a:t>Pfeffer</a:t>
            </a:r>
            <a:r>
              <a:rPr lang="en-US" altLang="zh-CN" sz="1800" dirty="0" smtClean="0"/>
              <a:t>, </a:t>
            </a:r>
            <a:r>
              <a:rPr lang="en-US" altLang="zh-CN" sz="1800" dirty="0" smtClean="0">
                <a:solidFill>
                  <a:srgbClr val="CC3300"/>
                </a:solidFill>
              </a:rPr>
              <a:t>Social media for large studies of behavior</a:t>
            </a:r>
            <a:r>
              <a:rPr lang="en-US" altLang="zh-CN" sz="1800" dirty="0" smtClean="0"/>
              <a:t>, Science, Vol. 346, Issue 6213, pp. 1063-1064, 2014 (POLICY FORUM).</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27</a:t>
            </a:fld>
            <a:endParaRPr lang="zh-CN" altLang="en-US" dirty="0"/>
          </a:p>
        </p:txBody>
      </p:sp>
      <p:sp>
        <p:nvSpPr>
          <p:cNvPr id="10" name="矩形 9"/>
          <p:cNvSpPr/>
          <p:nvPr/>
        </p:nvSpPr>
        <p:spPr>
          <a:xfrm>
            <a:off x="323528" y="1628800"/>
            <a:ext cx="8208912" cy="646331"/>
          </a:xfrm>
          <a:prstGeom prst="rect">
            <a:avLst/>
          </a:prstGeom>
        </p:spPr>
        <p:txBody>
          <a:bodyPr wrap="square">
            <a:spAutoFit/>
          </a:bodyPr>
          <a:lstStyle/>
          <a:p>
            <a:pPr algn="ctr"/>
            <a:r>
              <a:rPr lang="en-US" altLang="zh-CN" dirty="0" smtClean="0">
                <a:solidFill>
                  <a:srgbClr val="FF0000"/>
                </a:solidFill>
              </a:rPr>
              <a:t>Large-scale studies of human behavior in social media need to be held to higher methodological standards</a:t>
            </a:r>
          </a:p>
        </p:txBody>
      </p:sp>
      <p:sp>
        <p:nvSpPr>
          <p:cNvPr id="11" name="矩形 10"/>
          <p:cNvSpPr/>
          <p:nvPr/>
        </p:nvSpPr>
        <p:spPr>
          <a:xfrm>
            <a:off x="323528" y="2276872"/>
            <a:ext cx="8568952" cy="923330"/>
          </a:xfrm>
          <a:prstGeom prst="rect">
            <a:avLst/>
          </a:prstGeom>
        </p:spPr>
        <p:txBody>
          <a:bodyPr wrap="square">
            <a:spAutoFit/>
          </a:bodyPr>
          <a:lstStyle/>
          <a:p>
            <a:pPr algn="ctr"/>
            <a:r>
              <a:rPr lang="en-US" altLang="zh-CN" dirty="0" smtClean="0"/>
              <a:t>On 3 November 1948, the day after </a:t>
            </a:r>
            <a:r>
              <a:rPr lang="en-US" altLang="zh-CN" b="1" dirty="0" smtClean="0"/>
              <a:t>Harry Truman </a:t>
            </a:r>
            <a:r>
              <a:rPr lang="en-US" altLang="zh-CN" dirty="0" smtClean="0"/>
              <a:t>won the United States presidential elections, the </a:t>
            </a:r>
            <a:r>
              <a:rPr lang="en-US" altLang="zh-CN" i="1" dirty="0" smtClean="0"/>
              <a:t>Chicago Tribune published one of  </a:t>
            </a:r>
            <a:r>
              <a:rPr lang="en-US" altLang="zh-CN" dirty="0" smtClean="0">
                <a:solidFill>
                  <a:srgbClr val="FF0000"/>
                </a:solidFill>
              </a:rPr>
              <a:t>the most famous erroneous headlines in newspaper history: “Dewey Defeats Truman”</a:t>
            </a:r>
          </a:p>
        </p:txBody>
      </p:sp>
      <p:sp>
        <p:nvSpPr>
          <p:cNvPr id="12" name="矩形 11"/>
          <p:cNvSpPr/>
          <p:nvPr/>
        </p:nvSpPr>
        <p:spPr>
          <a:xfrm>
            <a:off x="827584" y="3919115"/>
            <a:ext cx="7488832" cy="2462213"/>
          </a:xfrm>
          <a:prstGeom prst="rect">
            <a:avLst/>
          </a:prstGeom>
        </p:spPr>
        <p:txBody>
          <a:bodyPr wrap="square">
            <a:spAutoFit/>
          </a:bodyPr>
          <a:lstStyle/>
          <a:p>
            <a:r>
              <a:rPr lang="en-US" altLang="zh-CN" b="1" dirty="0" smtClean="0"/>
              <a:t>REPRESENTATION OF HUMAN POPULATIONS. </a:t>
            </a:r>
          </a:p>
          <a:p>
            <a:pPr>
              <a:buFont typeface="Arial" pitchFamily="34" charset="0"/>
              <a:buChar char="•"/>
            </a:pPr>
            <a:r>
              <a:rPr lang="en-US" altLang="zh-CN" i="1" dirty="0" smtClean="0"/>
              <a:t> Population bias, Proprietary algorithms for public data.</a:t>
            </a:r>
          </a:p>
          <a:p>
            <a:pPr>
              <a:spcBef>
                <a:spcPts val="600"/>
              </a:spcBef>
            </a:pPr>
            <a:r>
              <a:rPr lang="en-US" altLang="zh-CN" b="1" dirty="0" smtClean="0"/>
              <a:t>REPRESENTATION OF HUMAN BEHAVIOR.</a:t>
            </a:r>
          </a:p>
          <a:p>
            <a:pPr>
              <a:buFont typeface="Arial" pitchFamily="34" charset="0"/>
              <a:buChar char="•"/>
            </a:pPr>
            <a:r>
              <a:rPr lang="en-US" altLang="zh-CN" i="1" dirty="0" smtClean="0"/>
              <a:t> Human behavior and online platform design</a:t>
            </a:r>
          </a:p>
          <a:p>
            <a:pPr>
              <a:buFont typeface="Arial" pitchFamily="34" charset="0"/>
              <a:buChar char="•"/>
            </a:pPr>
            <a:r>
              <a:rPr lang="en-US" altLang="zh-CN" i="1" dirty="0" smtClean="0"/>
              <a:t> Distortion of human behavior,  Nonhumans in large-scale studies.</a:t>
            </a:r>
          </a:p>
          <a:p>
            <a:pPr>
              <a:spcBef>
                <a:spcPts val="600"/>
              </a:spcBef>
            </a:pPr>
            <a:r>
              <a:rPr lang="en-US" altLang="zh-CN" b="1" dirty="0" smtClean="0"/>
              <a:t>ISSUES WITH METHODS.</a:t>
            </a:r>
          </a:p>
          <a:p>
            <a:pPr>
              <a:buFont typeface="Arial" pitchFamily="34" charset="0"/>
              <a:buChar char="•"/>
            </a:pPr>
            <a:r>
              <a:rPr lang="en-US" altLang="zh-CN" i="1" dirty="0" smtClean="0"/>
              <a:t>Proxy population mismatch, Incomparability of methods and data.</a:t>
            </a:r>
          </a:p>
          <a:p>
            <a:pPr>
              <a:buFont typeface="Arial" pitchFamily="34" charset="0"/>
              <a:buChar char="•"/>
            </a:pPr>
            <a:r>
              <a:rPr lang="en-US" altLang="zh-CN" i="1" dirty="0" smtClean="0"/>
              <a:t> Multiple comparison problems, Multiple hypothesis testing.</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Aspect3-</a:t>
            </a:r>
            <a:r>
              <a:rPr lang="zh-CN" altLang="en-US" b="1" dirty="0" smtClean="0"/>
              <a:t>例</a:t>
            </a:r>
            <a:r>
              <a:rPr lang="en-US" altLang="zh-CN" b="1" dirty="0" smtClean="0"/>
              <a:t>8</a:t>
            </a:r>
            <a:endParaRPr lang="zh-CN" altLang="en-US" dirty="0"/>
          </a:p>
        </p:txBody>
      </p:sp>
      <p:sp>
        <p:nvSpPr>
          <p:cNvPr id="3" name="内容占位符 2"/>
          <p:cNvSpPr>
            <a:spLocks noGrp="1"/>
          </p:cNvSpPr>
          <p:nvPr>
            <p:ph idx="1"/>
          </p:nvPr>
        </p:nvSpPr>
        <p:spPr>
          <a:xfrm>
            <a:off x="71406" y="1071546"/>
            <a:ext cx="7072362" cy="1714512"/>
          </a:xfrm>
        </p:spPr>
        <p:txBody>
          <a:bodyPr/>
          <a:lstStyle/>
          <a:p>
            <a:pPr marL="0" indent="0"/>
            <a:r>
              <a:rPr lang="en-US" altLang="zh-CN" sz="2000" dirty="0" smtClean="0">
                <a:latin typeface="+mj-lt"/>
                <a:cs typeface="Arial Unicode MS" pitchFamily="34" charset="-122"/>
              </a:rPr>
              <a:t>Prediction is now a developing science</a:t>
            </a:r>
          </a:p>
          <a:p>
            <a:pPr marL="0" indent="0" algn="just"/>
            <a:r>
              <a:rPr lang="en-US" altLang="zh-CN" sz="2000" dirty="0" smtClean="0">
                <a:latin typeface="+mj-lt"/>
                <a:cs typeface="Arial Unicode MS" pitchFamily="34" charset="-122"/>
              </a:rPr>
              <a:t>Success seems to be achieved most consistently when questions are tackled in multidisciplinary efforts that join human understanding of context with algorithmic capacity to handle terabytes of data </a:t>
            </a:r>
            <a:r>
              <a:rPr lang="en-US" altLang="zh-CN" sz="1800" dirty="0" smtClean="0">
                <a:latin typeface="+mj-lt"/>
                <a:cs typeface="Arial Unicode MS" pitchFamily="34" charset="-122"/>
              </a:rPr>
              <a:t>- </a:t>
            </a:r>
            <a:r>
              <a:rPr lang="en-US" altLang="zh-CN" sz="1400" dirty="0" smtClean="0">
                <a:solidFill>
                  <a:srgbClr val="FF0000"/>
                </a:solidFill>
                <a:latin typeface="+mj-lt"/>
              </a:rPr>
              <a:t>Special Issue: Prediction, Science, Feb. 3, 2017</a:t>
            </a:r>
            <a:r>
              <a:rPr lang="en-US" altLang="zh-CN" sz="1400" dirty="0" smtClean="0">
                <a:latin typeface="+mj-lt"/>
              </a:rPr>
              <a:t>.</a:t>
            </a:r>
            <a:endParaRPr lang="zh-CN" altLang="en-US" sz="1800" dirty="0">
              <a:latin typeface="+mj-lt"/>
            </a:endParaRP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28</a:t>
            </a:fld>
            <a:endParaRPr lang="zh-CN" altLang="en-US" dirty="0"/>
          </a:p>
        </p:txBody>
      </p:sp>
      <p:pic>
        <p:nvPicPr>
          <p:cNvPr id="5" name="图片 5" descr="Donald-J.-Trump-and-Hillary-Clinton-Debate-Video.png"/>
          <p:cNvPicPr>
            <a:picLocks noChangeAspect="1"/>
          </p:cNvPicPr>
          <p:nvPr/>
        </p:nvPicPr>
        <p:blipFill>
          <a:blip r:embed="rId3"/>
          <a:srcRect/>
          <a:stretch>
            <a:fillRect/>
          </a:stretch>
        </p:blipFill>
        <p:spPr bwMode="auto">
          <a:xfrm>
            <a:off x="633408" y="3071823"/>
            <a:ext cx="3295650" cy="1785937"/>
          </a:xfrm>
          <a:prstGeom prst="rect">
            <a:avLst/>
          </a:prstGeom>
          <a:noFill/>
          <a:ln w="9525">
            <a:noFill/>
            <a:miter lim="800000"/>
            <a:headEnd/>
            <a:tailEnd/>
          </a:ln>
        </p:spPr>
      </p:pic>
      <p:sp>
        <p:nvSpPr>
          <p:cNvPr id="6" name="内容占位符 2"/>
          <p:cNvSpPr txBox="1">
            <a:spLocks/>
          </p:cNvSpPr>
          <p:nvPr/>
        </p:nvSpPr>
        <p:spPr bwMode="auto">
          <a:xfrm>
            <a:off x="4314855" y="3143261"/>
            <a:ext cx="4543425" cy="1785937"/>
          </a:xfrm>
          <a:prstGeom prst="rect">
            <a:avLst/>
          </a:prstGeom>
          <a:noFill/>
          <a:ln w="9525">
            <a:noFill/>
            <a:miter lim="800000"/>
            <a:headEnd/>
            <a:tailEnd/>
          </a:ln>
        </p:spPr>
        <p:txBody>
          <a:bodyPr/>
          <a:lstStyle/>
          <a:p>
            <a:pPr>
              <a:spcBef>
                <a:spcPct val="20000"/>
              </a:spcBef>
              <a:defRPr/>
            </a:pPr>
            <a:r>
              <a:rPr lang="en-US" altLang="zh-CN" sz="2400" b="1" kern="0" dirty="0">
                <a:solidFill>
                  <a:srgbClr val="FF0000"/>
                </a:solidFill>
                <a:latin typeface="黑体" pitchFamily="49" charset="-122"/>
                <a:ea typeface="黑体" pitchFamily="49" charset="-122"/>
              </a:rPr>
              <a:t>2016</a:t>
            </a:r>
            <a:r>
              <a:rPr lang="zh-CN" altLang="en-US" sz="2400" b="1" kern="0" dirty="0">
                <a:solidFill>
                  <a:srgbClr val="FF0000"/>
                </a:solidFill>
                <a:latin typeface="黑体" pitchFamily="49" charset="-122"/>
                <a:ea typeface="黑体" pitchFamily="49" charset="-122"/>
              </a:rPr>
              <a:t>年美国大选预测失败原因？</a:t>
            </a:r>
            <a:endParaRPr lang="en-US" altLang="zh-CN" sz="2400" b="1" kern="0" dirty="0">
              <a:solidFill>
                <a:srgbClr val="FF0000"/>
              </a:solidFill>
              <a:latin typeface="黑体" pitchFamily="49" charset="-122"/>
              <a:ea typeface="黑体" pitchFamily="49" charset="-122"/>
            </a:endParaRPr>
          </a:p>
          <a:p>
            <a:pPr marL="285750" indent="-285750">
              <a:spcBef>
                <a:spcPct val="20000"/>
              </a:spcBef>
              <a:buFontTx/>
              <a:buChar char="–"/>
              <a:defRPr/>
            </a:pPr>
            <a:r>
              <a:rPr lang="en-US" altLang="zh-CN" sz="2200" kern="0" dirty="0">
                <a:latin typeface="黑体" pitchFamily="49" charset="-122"/>
                <a:ea typeface="黑体" pitchFamily="49" charset="-122"/>
              </a:rPr>
              <a:t>Twitter</a:t>
            </a:r>
            <a:r>
              <a:rPr lang="zh-CN" altLang="en-US" sz="2200" kern="0" dirty="0">
                <a:latin typeface="黑体" pitchFamily="49" charset="-122"/>
                <a:ea typeface="黑体" pitchFamily="49" charset="-122"/>
              </a:rPr>
              <a:t>机器人、雇佣军</a:t>
            </a:r>
            <a:endParaRPr lang="en-US" altLang="zh-CN" sz="2200" kern="0" dirty="0">
              <a:latin typeface="黑体" pitchFamily="49" charset="-122"/>
              <a:ea typeface="黑体" pitchFamily="49" charset="-122"/>
            </a:endParaRPr>
          </a:p>
          <a:p>
            <a:pPr marL="285750" indent="-285750">
              <a:spcBef>
                <a:spcPct val="20000"/>
              </a:spcBef>
              <a:buFontTx/>
              <a:buChar char="–"/>
              <a:defRPr/>
            </a:pPr>
            <a:r>
              <a:rPr lang="en-US" altLang="zh-CN" sz="2200" kern="0" dirty="0">
                <a:solidFill>
                  <a:srgbClr val="0E06B2"/>
                </a:solidFill>
                <a:latin typeface="黑体" pitchFamily="49" charset="-122"/>
                <a:ea typeface="黑体" pitchFamily="49" charset="-122"/>
              </a:rPr>
              <a:t>Shy Trump voter</a:t>
            </a:r>
            <a:r>
              <a:rPr lang="zh-CN" altLang="en-US" sz="2200" kern="0" dirty="0">
                <a:solidFill>
                  <a:srgbClr val="0E06B2"/>
                </a:solidFill>
                <a:latin typeface="黑体" pitchFamily="49" charset="-122"/>
                <a:ea typeface="黑体" pitchFamily="49" charset="-122"/>
              </a:rPr>
              <a:t>理论</a:t>
            </a:r>
            <a:r>
              <a:rPr lang="en-US" altLang="zh-CN" sz="2200" kern="0" dirty="0">
                <a:latin typeface="黑体" pitchFamily="49" charset="-122"/>
                <a:ea typeface="黑体" pitchFamily="49" charset="-122"/>
              </a:rPr>
              <a:t>: </a:t>
            </a:r>
            <a:r>
              <a:rPr lang="zh-CN" altLang="en-US" sz="2200" kern="0" dirty="0">
                <a:latin typeface="黑体" pitchFamily="49" charset="-122"/>
                <a:ea typeface="黑体" pitchFamily="49" charset="-122"/>
              </a:rPr>
              <a:t>支持者趋向于保持沉默</a:t>
            </a:r>
            <a:endParaRPr lang="en-US" altLang="zh-CN" sz="2200" kern="0" dirty="0">
              <a:latin typeface="黑体" pitchFamily="49" charset="-122"/>
              <a:ea typeface="黑体" pitchFamily="49" charset="-122"/>
            </a:endParaRPr>
          </a:p>
        </p:txBody>
      </p:sp>
      <p:pic>
        <p:nvPicPr>
          <p:cNvPr id="7" name="图片 7" descr="F1.large.jpg"/>
          <p:cNvPicPr>
            <a:picLocks noChangeAspect="1"/>
          </p:cNvPicPr>
          <p:nvPr/>
        </p:nvPicPr>
        <p:blipFill>
          <a:blip r:embed="rId4"/>
          <a:srcRect/>
          <a:stretch>
            <a:fillRect/>
          </a:stretch>
        </p:blipFill>
        <p:spPr bwMode="auto">
          <a:xfrm>
            <a:off x="6215063" y="4786336"/>
            <a:ext cx="2714625" cy="1920875"/>
          </a:xfrm>
          <a:prstGeom prst="rect">
            <a:avLst/>
          </a:prstGeom>
          <a:noFill/>
          <a:ln w="9525">
            <a:noFill/>
            <a:miter lim="800000"/>
            <a:headEnd/>
            <a:tailEnd/>
          </a:ln>
        </p:spPr>
      </p:pic>
      <p:sp>
        <p:nvSpPr>
          <p:cNvPr id="8" name="内容占位符 2"/>
          <p:cNvSpPr txBox="1">
            <a:spLocks/>
          </p:cNvSpPr>
          <p:nvPr/>
        </p:nvSpPr>
        <p:spPr bwMode="auto">
          <a:xfrm>
            <a:off x="142875" y="4984775"/>
            <a:ext cx="6286500" cy="1658935"/>
          </a:xfrm>
          <a:prstGeom prst="rect">
            <a:avLst/>
          </a:prstGeom>
          <a:noFill/>
          <a:ln w="9525">
            <a:noFill/>
            <a:miter lim="800000"/>
            <a:headEnd/>
            <a:tailEnd/>
          </a:ln>
        </p:spPr>
        <p:txBody>
          <a:bodyPr/>
          <a:lstStyle/>
          <a:p>
            <a:pPr marL="342900" indent="-342900">
              <a:spcBef>
                <a:spcPct val="20000"/>
              </a:spcBef>
              <a:defRPr/>
            </a:pPr>
            <a:r>
              <a:rPr lang="zh-CN" altLang="en-US" sz="2400" b="1" kern="0" dirty="0">
                <a:solidFill>
                  <a:srgbClr val="FF0000"/>
                </a:solidFill>
                <a:latin typeface="黑体" pitchFamily="49" charset="-122"/>
                <a:ea typeface="黑体" pitchFamily="49" charset="-122"/>
              </a:rPr>
              <a:t>人类行为预测是下一个前沿：</a:t>
            </a:r>
            <a:endParaRPr lang="en-US" altLang="zh-CN" sz="2400" b="1" kern="0" dirty="0">
              <a:solidFill>
                <a:srgbClr val="FF0000"/>
              </a:solidFill>
              <a:latin typeface="黑体" pitchFamily="49" charset="-122"/>
              <a:ea typeface="黑体" pitchFamily="49" charset="-122"/>
            </a:endParaRPr>
          </a:p>
          <a:p>
            <a:pPr marL="285750" indent="-285750">
              <a:spcBef>
                <a:spcPct val="20000"/>
              </a:spcBef>
              <a:buFontTx/>
              <a:buChar char="–"/>
              <a:defRPr/>
            </a:pPr>
            <a:r>
              <a:rPr lang="zh-CN" altLang="en-US" sz="2200" kern="0" dirty="0">
                <a:latin typeface="黑体" pitchFamily="49" charset="-122"/>
                <a:ea typeface="黑体" pitchFamily="49" charset="-122"/>
              </a:rPr>
              <a:t>更多的数据≠更好的预测：噪音的存在</a:t>
            </a:r>
            <a:endParaRPr lang="en-US" altLang="zh-CN" sz="2200" kern="0" dirty="0">
              <a:latin typeface="黑体" pitchFamily="49" charset="-122"/>
              <a:ea typeface="黑体" pitchFamily="49" charset="-122"/>
            </a:endParaRPr>
          </a:p>
          <a:p>
            <a:pPr marL="285750" indent="-285750">
              <a:spcBef>
                <a:spcPct val="20000"/>
              </a:spcBef>
              <a:buFontTx/>
              <a:buChar char="–"/>
              <a:defRPr/>
            </a:pPr>
            <a:r>
              <a:rPr lang="zh-CN" altLang="en-US" sz="2200" kern="0" dirty="0">
                <a:latin typeface="黑体" pitchFamily="49" charset="-122"/>
                <a:ea typeface="黑体" pitchFamily="49" charset="-122"/>
              </a:rPr>
              <a:t>罕见事件、行为动态变化</a:t>
            </a:r>
            <a:endParaRPr lang="en-US" altLang="zh-CN" sz="2200" kern="0" dirty="0">
              <a:latin typeface="黑体" pitchFamily="49" charset="-122"/>
              <a:ea typeface="黑体" pitchFamily="49" charset="-122"/>
            </a:endParaRPr>
          </a:p>
          <a:p>
            <a:pPr marL="285750" indent="-285750">
              <a:spcBef>
                <a:spcPct val="20000"/>
              </a:spcBef>
              <a:buFontTx/>
              <a:buChar char="–"/>
              <a:defRPr/>
            </a:pPr>
            <a:r>
              <a:rPr lang="en-US" altLang="zh-CN" sz="2200" kern="0" dirty="0" err="1">
                <a:latin typeface="黑体" pitchFamily="49" charset="-122"/>
                <a:ea typeface="黑体" pitchFamily="49" charset="-122"/>
              </a:rPr>
              <a:t>IoT</a:t>
            </a:r>
            <a:r>
              <a:rPr lang="zh-CN" altLang="en-US" sz="2200" kern="0" dirty="0">
                <a:latin typeface="黑体" pitchFamily="49" charset="-122"/>
                <a:ea typeface="黑体" pitchFamily="49" charset="-122"/>
              </a:rPr>
              <a:t>的涌现导致多种异构数据</a:t>
            </a:r>
            <a:r>
              <a:rPr lang="zh-CN" altLang="en-US" sz="2200" kern="0" dirty="0" smtClean="0">
                <a:latin typeface="黑体" pitchFamily="49" charset="-122"/>
                <a:ea typeface="黑体" pitchFamily="49" charset="-122"/>
              </a:rPr>
              <a:t>爆炸</a:t>
            </a:r>
            <a:endParaRPr lang="en-US" altLang="zh-CN" sz="2400" kern="0" dirty="0">
              <a:latin typeface="黑体" pitchFamily="49" charset="-122"/>
              <a:ea typeface="黑体" pitchFamily="49" charset="-122"/>
            </a:endParaRPr>
          </a:p>
          <a:p>
            <a:pPr marL="342900" indent="-342900">
              <a:spcBef>
                <a:spcPct val="20000"/>
              </a:spcBef>
              <a:buFontTx/>
              <a:buChar char="•"/>
              <a:defRPr/>
            </a:pPr>
            <a:endParaRPr lang="zh-CN" altLang="en-US" sz="2400" kern="0" dirty="0">
              <a:latin typeface="黑体" pitchFamily="49" charset="-122"/>
              <a:ea typeface="黑体" pitchFamily="49" charset="-122"/>
            </a:endParaRPr>
          </a:p>
        </p:txBody>
      </p:sp>
      <p:pic>
        <p:nvPicPr>
          <p:cNvPr id="10" name="内容占位符 3" descr="F1.medium.gif"/>
          <p:cNvPicPr>
            <a:picLocks noChangeAspect="1"/>
          </p:cNvPicPr>
          <p:nvPr/>
        </p:nvPicPr>
        <p:blipFill>
          <a:blip r:embed="rId5"/>
          <a:srcRect/>
          <a:stretch>
            <a:fillRect/>
          </a:stretch>
        </p:blipFill>
        <p:spPr bwMode="auto">
          <a:xfrm>
            <a:off x="7215206" y="928670"/>
            <a:ext cx="1795475" cy="207170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323528" y="3068960"/>
            <a:ext cx="8501122" cy="1440160"/>
          </a:xfrm>
          <a:prstGeom prst="rect">
            <a:avLst/>
          </a:prstGeom>
        </p:spPr>
        <p:txBody>
          <a:bodyPr/>
          <a:lstStyle/>
          <a:p>
            <a:pPr marL="342900" indent="-342900" eaLnBrk="0" hangingPunct="0">
              <a:spcBef>
                <a:spcPct val="20000"/>
              </a:spcBef>
              <a:defRPr/>
            </a:pPr>
            <a:r>
              <a:rPr lang="en-US" altLang="zh-CN" sz="4000" b="1" dirty="0" smtClean="0">
                <a:solidFill>
                  <a:srgbClr val="FF0000"/>
                </a:solidFill>
              </a:rPr>
              <a:t>Challenge 4:</a:t>
            </a:r>
            <a:endParaRPr lang="en-US" altLang="zh-CN" sz="4000" b="1" kern="0" dirty="0" smtClean="0">
              <a:solidFill>
                <a:srgbClr val="FF0000"/>
              </a:solidFill>
              <a:latin typeface="Arial Unicode MS" pitchFamily="34" charset="-122"/>
            </a:endParaRPr>
          </a:p>
          <a:p>
            <a:pPr marL="342900" indent="-342900" eaLnBrk="0" hangingPunct="0">
              <a:spcBef>
                <a:spcPct val="20000"/>
              </a:spcBef>
              <a:defRPr/>
            </a:pPr>
            <a:r>
              <a:rPr lang="en-US" altLang="zh-CN" sz="3600" b="1" kern="0" dirty="0" smtClean="0">
                <a:latin typeface="Arial Unicode MS" pitchFamily="34" charset="-122"/>
              </a:rPr>
              <a:t>Dealing with </a:t>
            </a:r>
            <a:r>
              <a:rPr lang="en-US" altLang="zh-CN" sz="3600" b="1" dirty="0" smtClean="0"/>
              <a:t>Networked System Risks</a:t>
            </a:r>
            <a:endParaRPr lang="zh-CN" altLang="en-US" sz="3600" b="1" kern="0" dirty="0" smtClean="0">
              <a:latin typeface="Arial Unicode MS"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85720" y="143422"/>
            <a:ext cx="8534752" cy="765298"/>
          </a:xfrm>
        </p:spPr>
        <p:txBody>
          <a:bodyPr/>
          <a:lstStyle/>
          <a:p>
            <a:r>
              <a:rPr lang="zh-CN" altLang="en-US" sz="3600" b="1" dirty="0" smtClean="0">
                <a:solidFill>
                  <a:srgbClr val="000099"/>
                </a:solidFill>
              </a:rPr>
              <a:t>北航大数据科学与工程国际联合研究中心</a:t>
            </a:r>
            <a:endParaRPr lang="zh-CN" altLang="en-US" sz="3600" b="1" dirty="0">
              <a:solidFill>
                <a:srgbClr val="000099"/>
              </a:solidFill>
            </a:endParaRPr>
          </a:p>
        </p:txBody>
      </p:sp>
      <p:pic>
        <p:nvPicPr>
          <p:cNvPr id="1026" name="Picture 2"/>
          <p:cNvPicPr>
            <a:picLocks noGrp="1" noChangeAspect="1" noChangeArrowheads="1"/>
          </p:cNvPicPr>
          <p:nvPr>
            <p:ph idx="1"/>
          </p:nvPr>
        </p:nvPicPr>
        <p:blipFill>
          <a:blip r:embed="rId2" cstate="print"/>
          <a:srcRect/>
          <a:stretch>
            <a:fillRect/>
          </a:stretch>
        </p:blipFill>
        <p:spPr bwMode="auto">
          <a:xfrm rot="5400000">
            <a:off x="1396392" y="3220232"/>
            <a:ext cx="2390775" cy="4104456"/>
          </a:xfrm>
          <a:prstGeom prst="rect">
            <a:avLst/>
          </a:prstGeom>
          <a:noFill/>
          <a:ln w="9525">
            <a:noFill/>
            <a:miter lim="800000"/>
            <a:headEnd/>
            <a:tailEnd/>
          </a:ln>
        </p:spPr>
      </p:pic>
      <p:pic>
        <p:nvPicPr>
          <p:cNvPr id="1029" name="Picture 5"/>
          <p:cNvPicPr>
            <a:picLocks noChangeAspect="1" noChangeArrowheads="1"/>
          </p:cNvPicPr>
          <p:nvPr/>
        </p:nvPicPr>
        <p:blipFill>
          <a:blip r:embed="rId3" cstate="print"/>
          <a:srcRect/>
          <a:stretch>
            <a:fillRect/>
          </a:stretch>
        </p:blipFill>
        <p:spPr bwMode="auto">
          <a:xfrm rot="5400000">
            <a:off x="5982823" y="3602353"/>
            <a:ext cx="2218914" cy="3744416"/>
          </a:xfrm>
          <a:prstGeom prst="rect">
            <a:avLst/>
          </a:prstGeom>
          <a:noFill/>
          <a:ln w="9525">
            <a:noFill/>
            <a:miter lim="800000"/>
            <a:headEnd/>
            <a:tailEnd/>
          </a:ln>
        </p:spPr>
      </p:pic>
      <p:sp>
        <p:nvSpPr>
          <p:cNvPr id="9" name="矩形 8"/>
          <p:cNvSpPr/>
          <p:nvPr/>
        </p:nvSpPr>
        <p:spPr>
          <a:xfrm>
            <a:off x="107504" y="1052736"/>
            <a:ext cx="8892480" cy="3139321"/>
          </a:xfrm>
          <a:prstGeom prst="rect">
            <a:avLst/>
          </a:prstGeom>
        </p:spPr>
        <p:txBody>
          <a:bodyPr wrap="square">
            <a:spAutoFit/>
          </a:bodyPr>
          <a:lstStyle/>
          <a:p>
            <a:pPr>
              <a:buFont typeface="Arial" pitchFamily="34" charset="0"/>
              <a:buChar char="•"/>
            </a:pPr>
            <a:r>
              <a:rPr lang="en-US" altLang="zh-CN" sz="2400" dirty="0" smtClean="0">
                <a:solidFill>
                  <a:srgbClr val="FF0000"/>
                </a:solidFill>
              </a:rPr>
              <a:t> International Research Centre on Big Data (RCBD)</a:t>
            </a:r>
          </a:p>
          <a:p>
            <a:pPr lvl="1">
              <a:buFont typeface="Arial" pitchFamily="34" charset="0"/>
              <a:buChar char="•"/>
            </a:pPr>
            <a:r>
              <a:rPr lang="en-US" altLang="zh-CN" sz="2000" dirty="0" smtClean="0"/>
              <a:t> Founded in September, 2012.</a:t>
            </a:r>
          </a:p>
          <a:p>
            <a:pPr lvl="1">
              <a:buFont typeface="Arial" pitchFamily="34" charset="0"/>
              <a:buChar char="•"/>
            </a:pPr>
            <a:r>
              <a:rPr lang="en-US" altLang="zh-CN" sz="2000" dirty="0" smtClean="0"/>
              <a:t>Led by </a:t>
            </a:r>
            <a:r>
              <a:rPr lang="en-US" altLang="zh-CN" sz="2000" b="1" dirty="0" smtClean="0"/>
              <a:t>Prof. </a:t>
            </a:r>
            <a:r>
              <a:rPr lang="en-US" altLang="zh-CN" sz="2000" b="1" dirty="0" err="1" smtClean="0"/>
              <a:t>Wenfei</a:t>
            </a:r>
            <a:r>
              <a:rPr lang="en-US" altLang="zh-CN" sz="2000" b="1" dirty="0" smtClean="0"/>
              <a:t> Fan </a:t>
            </a:r>
            <a:r>
              <a:rPr lang="en-US" altLang="zh-CN" sz="2000" dirty="0" smtClean="0"/>
              <a:t>(ACM Fellow,  Fellow of the Royal Society of Edinburgh, Scotland) .</a:t>
            </a:r>
          </a:p>
          <a:p>
            <a:pPr>
              <a:buFont typeface="Arial" pitchFamily="34" charset="0"/>
              <a:buChar char="•"/>
            </a:pPr>
            <a:r>
              <a:rPr lang="en-US" altLang="zh-CN" sz="2400" dirty="0" smtClean="0">
                <a:solidFill>
                  <a:srgbClr val="FF0000"/>
                </a:solidFill>
              </a:rPr>
              <a:t> Research Topics</a:t>
            </a:r>
          </a:p>
          <a:p>
            <a:pPr lvl="1">
              <a:buFont typeface="Arial" pitchFamily="34" charset="0"/>
              <a:buChar char="•"/>
            </a:pPr>
            <a:r>
              <a:rPr lang="en-US" altLang="zh-CN" dirty="0" smtClean="0"/>
              <a:t> Big Data Analysis: Theory and Applications</a:t>
            </a:r>
          </a:p>
          <a:p>
            <a:pPr lvl="1">
              <a:buFont typeface="Arial" pitchFamily="34" charset="0"/>
              <a:buChar char="•"/>
            </a:pPr>
            <a:r>
              <a:rPr lang="en-US" altLang="zh-CN" dirty="0" smtClean="0"/>
              <a:t> Data Quality: The Other Side of Big Data</a:t>
            </a:r>
          </a:p>
          <a:p>
            <a:pPr lvl="1">
              <a:buFont typeface="Arial" pitchFamily="34" charset="0"/>
              <a:buChar char="•"/>
            </a:pPr>
            <a:r>
              <a:rPr lang="en-US" altLang="zh-CN" dirty="0" smtClean="0"/>
              <a:t> Querying Big Data beyond </a:t>
            </a:r>
            <a:r>
              <a:rPr lang="en-US" altLang="zh-CN" dirty="0" err="1" smtClean="0"/>
              <a:t>MapReduce</a:t>
            </a:r>
            <a:endParaRPr lang="en-US" altLang="zh-CN" dirty="0" smtClean="0"/>
          </a:p>
          <a:p>
            <a:pPr lvl="1">
              <a:buFont typeface="Arial" pitchFamily="34" charset="0"/>
              <a:buChar char="•"/>
            </a:pPr>
            <a:r>
              <a:rPr lang="en-US" altLang="zh-CN" dirty="0" smtClean="0"/>
              <a:t> Querying Big Social Data</a:t>
            </a:r>
          </a:p>
          <a:p>
            <a:pPr>
              <a:buFont typeface="Arial" pitchFamily="34" charset="0"/>
              <a:buChar char="•"/>
            </a:pPr>
            <a:endParaRPr lang="en-US" altLang="zh-CN" dirty="0" smtClean="0"/>
          </a:p>
        </p:txBody>
      </p:sp>
      <p:pic>
        <p:nvPicPr>
          <p:cNvPr id="7" name="图片 6" descr="国际联合研究中心.jpg"/>
          <p:cNvPicPr>
            <a:picLocks noChangeAspect="1"/>
          </p:cNvPicPr>
          <p:nvPr/>
        </p:nvPicPr>
        <p:blipFill>
          <a:blip r:embed="rId4" cstate="print"/>
          <a:stretch>
            <a:fillRect/>
          </a:stretch>
        </p:blipFill>
        <p:spPr>
          <a:xfrm>
            <a:off x="5220072" y="2163456"/>
            <a:ext cx="3744416" cy="2153217"/>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Aspect4-</a:t>
            </a:r>
            <a:r>
              <a:rPr lang="zh-CN" altLang="en-US" b="1" dirty="0" smtClean="0"/>
              <a:t>例</a:t>
            </a:r>
            <a:r>
              <a:rPr lang="en-US" altLang="zh-CN" b="1" dirty="0" smtClean="0"/>
              <a:t>9</a:t>
            </a:r>
            <a:endParaRPr lang="zh-CN" altLang="en-US" b="1" dirty="0"/>
          </a:p>
        </p:txBody>
      </p:sp>
      <p:sp>
        <p:nvSpPr>
          <p:cNvPr id="3" name="内容占位符 2"/>
          <p:cNvSpPr>
            <a:spLocks noGrp="1"/>
          </p:cNvSpPr>
          <p:nvPr>
            <p:ph idx="1"/>
          </p:nvPr>
        </p:nvSpPr>
        <p:spPr>
          <a:xfrm>
            <a:off x="285720" y="836712"/>
            <a:ext cx="8501122" cy="772708"/>
          </a:xfrm>
        </p:spPr>
        <p:txBody>
          <a:bodyPr/>
          <a:lstStyle/>
          <a:p>
            <a:r>
              <a:rPr lang="en-US" altLang="zh-CN" sz="1800" dirty="0" smtClean="0"/>
              <a:t>Dirk </a:t>
            </a:r>
            <a:r>
              <a:rPr lang="en-US" altLang="zh-CN" sz="1800" dirty="0" err="1" smtClean="0"/>
              <a:t>Helbing</a:t>
            </a:r>
            <a:r>
              <a:rPr lang="en-US" altLang="zh-CN" sz="1800" dirty="0" smtClean="0"/>
              <a:t>, </a:t>
            </a:r>
            <a:r>
              <a:rPr lang="en-US" altLang="zh-CN" sz="1800" dirty="0" smtClean="0">
                <a:solidFill>
                  <a:srgbClr val="C00000"/>
                </a:solidFill>
              </a:rPr>
              <a:t>Globally networked risks and how to respond</a:t>
            </a:r>
            <a:r>
              <a:rPr lang="en-US" altLang="zh-CN" sz="1800" dirty="0" smtClean="0"/>
              <a:t>, Nature , vol. 497, pp.51–59 , 2013 (Perspective).</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30</a:t>
            </a:fld>
            <a:endParaRPr lang="zh-CN" altLang="en-US" dirty="0"/>
          </a:p>
        </p:txBody>
      </p:sp>
      <p:sp>
        <p:nvSpPr>
          <p:cNvPr id="11" name="矩形 10"/>
          <p:cNvSpPr/>
          <p:nvPr/>
        </p:nvSpPr>
        <p:spPr>
          <a:xfrm>
            <a:off x="323528" y="6095037"/>
            <a:ext cx="8496944" cy="646331"/>
          </a:xfrm>
          <a:prstGeom prst="rect">
            <a:avLst/>
          </a:prstGeom>
        </p:spPr>
        <p:txBody>
          <a:bodyPr wrap="square">
            <a:spAutoFit/>
          </a:bodyPr>
          <a:lstStyle/>
          <a:p>
            <a:pPr algn="just"/>
            <a:r>
              <a:rPr lang="en-US" altLang="zh-CN" dirty="0" smtClean="0"/>
              <a:t>The author argues that </a:t>
            </a:r>
            <a:r>
              <a:rPr lang="en-US" altLang="zh-CN" dirty="0" smtClean="0">
                <a:solidFill>
                  <a:srgbClr val="FF0000"/>
                </a:solidFill>
              </a:rPr>
              <a:t>systemic failures and extreme events are consequences of the highly interconnected systems and networked risks humans have created.</a:t>
            </a:r>
          </a:p>
        </p:txBody>
      </p:sp>
      <p:pic>
        <p:nvPicPr>
          <p:cNvPr id="44037" name="Picture 5"/>
          <p:cNvPicPr>
            <a:picLocks noChangeAspect="1" noChangeArrowheads="1"/>
          </p:cNvPicPr>
          <p:nvPr/>
        </p:nvPicPr>
        <p:blipFill>
          <a:blip r:embed="rId3" cstate="print"/>
          <a:srcRect/>
          <a:stretch>
            <a:fillRect/>
          </a:stretch>
        </p:blipFill>
        <p:spPr bwMode="auto">
          <a:xfrm>
            <a:off x="69916" y="1412776"/>
            <a:ext cx="4502084" cy="3528814"/>
          </a:xfrm>
          <a:prstGeom prst="rect">
            <a:avLst/>
          </a:prstGeom>
          <a:noFill/>
          <a:ln w="9525">
            <a:noFill/>
            <a:miter lim="800000"/>
            <a:headEnd/>
            <a:tailEnd/>
          </a:ln>
        </p:spPr>
      </p:pic>
      <p:pic>
        <p:nvPicPr>
          <p:cNvPr id="44036" name="Picture 4"/>
          <p:cNvPicPr>
            <a:picLocks noChangeAspect="1" noChangeArrowheads="1"/>
          </p:cNvPicPr>
          <p:nvPr/>
        </p:nvPicPr>
        <p:blipFill>
          <a:blip r:embed="rId4" cstate="print"/>
          <a:srcRect/>
          <a:stretch>
            <a:fillRect/>
          </a:stretch>
        </p:blipFill>
        <p:spPr bwMode="auto">
          <a:xfrm>
            <a:off x="3851920" y="1484784"/>
            <a:ext cx="5292080" cy="792088"/>
          </a:xfrm>
          <a:prstGeom prst="rect">
            <a:avLst/>
          </a:prstGeom>
          <a:noFill/>
          <a:ln w="9525">
            <a:noFill/>
            <a:miter lim="800000"/>
            <a:headEnd/>
            <a:tailEnd/>
          </a:ln>
        </p:spPr>
      </p:pic>
      <p:sp>
        <p:nvSpPr>
          <p:cNvPr id="15" name="矩形 14"/>
          <p:cNvSpPr/>
          <p:nvPr/>
        </p:nvSpPr>
        <p:spPr>
          <a:xfrm>
            <a:off x="179512" y="5157192"/>
            <a:ext cx="8712968" cy="830997"/>
          </a:xfrm>
          <a:prstGeom prst="rect">
            <a:avLst/>
          </a:prstGeom>
        </p:spPr>
        <p:txBody>
          <a:bodyPr wrap="square">
            <a:spAutoFit/>
          </a:bodyPr>
          <a:lstStyle/>
          <a:p>
            <a:pPr algn="just">
              <a:buFont typeface="Arial" pitchFamily="34" charset="0"/>
              <a:buChar char="•"/>
            </a:pPr>
            <a:r>
              <a:rPr lang="en-US" altLang="zh-CN" sz="1600" dirty="0" smtClean="0"/>
              <a:t> According to the standard ISO 31000, risk is defined as ‘‘</a:t>
            </a:r>
            <a:r>
              <a:rPr lang="en-US" altLang="zh-CN" sz="1600" dirty="0" smtClean="0">
                <a:solidFill>
                  <a:srgbClr val="FF0000"/>
                </a:solidFill>
              </a:rPr>
              <a:t>effect of uncertainty on objectives</a:t>
            </a:r>
            <a:r>
              <a:rPr lang="en-US" altLang="zh-CN" sz="1600" dirty="0" smtClean="0"/>
              <a:t>’’. </a:t>
            </a:r>
          </a:p>
          <a:p>
            <a:pPr algn="just">
              <a:buFont typeface="Arial" pitchFamily="34" charset="0"/>
              <a:buChar char="•"/>
            </a:pPr>
            <a:r>
              <a:rPr lang="en-US" altLang="zh-CN" sz="1600" dirty="0" smtClean="0"/>
              <a:t> Often quantified as the probability of occurrence of an (adverse) event, times its (negative) impact (damage), but may also create positive impacts, such as opportunities for stakeholders.</a:t>
            </a:r>
          </a:p>
        </p:txBody>
      </p:sp>
      <p:pic>
        <p:nvPicPr>
          <p:cNvPr id="44039" name="Picture 7"/>
          <p:cNvPicPr>
            <a:picLocks noChangeAspect="1" noChangeArrowheads="1"/>
          </p:cNvPicPr>
          <p:nvPr/>
        </p:nvPicPr>
        <p:blipFill>
          <a:blip r:embed="rId5" cstate="print"/>
          <a:srcRect/>
          <a:stretch>
            <a:fillRect/>
          </a:stretch>
        </p:blipFill>
        <p:spPr bwMode="auto">
          <a:xfrm>
            <a:off x="4560597" y="2276872"/>
            <a:ext cx="4475899" cy="1368152"/>
          </a:xfrm>
          <a:prstGeom prst="rect">
            <a:avLst/>
          </a:prstGeom>
          <a:noFill/>
          <a:ln w="9525">
            <a:solidFill>
              <a:srgbClr val="000099"/>
            </a:solidFill>
            <a:miter lim="800000"/>
            <a:headEnd/>
            <a:tailEnd/>
          </a:ln>
        </p:spPr>
      </p:pic>
      <p:grpSp>
        <p:nvGrpSpPr>
          <p:cNvPr id="22" name="组合 21"/>
          <p:cNvGrpSpPr/>
          <p:nvPr/>
        </p:nvGrpSpPr>
        <p:grpSpPr>
          <a:xfrm>
            <a:off x="5767367" y="3729440"/>
            <a:ext cx="2693065" cy="1355744"/>
            <a:chOff x="5004048" y="3645024"/>
            <a:chExt cx="2693065" cy="1355744"/>
          </a:xfrm>
        </p:grpSpPr>
        <p:pic>
          <p:nvPicPr>
            <p:cNvPr id="44040" name="Picture 8"/>
            <p:cNvPicPr>
              <a:picLocks noChangeAspect="1" noChangeArrowheads="1"/>
            </p:cNvPicPr>
            <p:nvPr/>
          </p:nvPicPr>
          <p:blipFill>
            <a:blip r:embed="rId6" cstate="print"/>
            <a:srcRect/>
            <a:stretch>
              <a:fillRect/>
            </a:stretch>
          </p:blipFill>
          <p:spPr bwMode="auto">
            <a:xfrm>
              <a:off x="5004048" y="3645024"/>
              <a:ext cx="1194245" cy="1355744"/>
            </a:xfrm>
            <a:prstGeom prst="rect">
              <a:avLst/>
            </a:prstGeom>
            <a:noFill/>
            <a:ln w="9525">
              <a:noFill/>
              <a:miter lim="800000"/>
              <a:headEnd/>
              <a:tailEnd/>
            </a:ln>
          </p:spPr>
        </p:pic>
        <p:sp>
          <p:nvSpPr>
            <p:cNvPr id="21" name="矩形 20"/>
            <p:cNvSpPr/>
            <p:nvPr/>
          </p:nvSpPr>
          <p:spPr>
            <a:xfrm>
              <a:off x="6300192" y="4149080"/>
              <a:ext cx="1396921" cy="338554"/>
            </a:xfrm>
            <a:prstGeom prst="rect">
              <a:avLst/>
            </a:prstGeom>
          </p:spPr>
          <p:txBody>
            <a:bodyPr wrap="none">
              <a:spAutoFit/>
            </a:bodyPr>
            <a:lstStyle/>
            <a:p>
              <a:r>
                <a:rPr lang="en-US" altLang="zh-CN" sz="1600" dirty="0" smtClean="0">
                  <a:solidFill>
                    <a:srgbClr val="FF0000"/>
                  </a:solidFill>
                </a:rPr>
                <a:t>Time Bomb?.</a:t>
              </a: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a:xfrm>
            <a:off x="323528" y="3068960"/>
            <a:ext cx="8501122" cy="1440160"/>
          </a:xfrm>
          <a:prstGeom prst="rect">
            <a:avLst/>
          </a:prstGeom>
        </p:spPr>
        <p:txBody>
          <a:bodyPr/>
          <a:lstStyle/>
          <a:p>
            <a:pPr marL="342900" indent="-342900" eaLnBrk="0" hangingPunct="0">
              <a:spcBef>
                <a:spcPct val="20000"/>
              </a:spcBef>
              <a:defRPr/>
            </a:pPr>
            <a:r>
              <a:rPr lang="en-US" altLang="zh-CN" sz="4000" b="1" dirty="0" smtClean="0">
                <a:solidFill>
                  <a:srgbClr val="FF0000"/>
                </a:solidFill>
              </a:rPr>
              <a:t>Challenge 5:</a:t>
            </a:r>
            <a:endParaRPr lang="en-US" altLang="zh-CN" sz="4000" b="1" kern="0" dirty="0" smtClean="0">
              <a:solidFill>
                <a:srgbClr val="FF0000"/>
              </a:solidFill>
              <a:latin typeface="Arial Unicode MS" pitchFamily="34" charset="-122"/>
            </a:endParaRPr>
          </a:p>
          <a:p>
            <a:pPr marL="342900" indent="-342900" eaLnBrk="0" hangingPunct="0">
              <a:spcBef>
                <a:spcPct val="20000"/>
              </a:spcBef>
              <a:defRPr/>
            </a:pPr>
            <a:r>
              <a:rPr lang="en-US" altLang="zh-CN" sz="3600" b="1" kern="0" dirty="0" smtClean="0">
                <a:latin typeface="Arial Unicode MS" pitchFamily="34" charset="-122"/>
              </a:rPr>
              <a:t>Deal with </a:t>
            </a:r>
            <a:r>
              <a:rPr lang="en-US" altLang="zh-CN" sz="3600" b="1" dirty="0" smtClean="0"/>
              <a:t>Privacy</a:t>
            </a:r>
            <a:endParaRPr lang="zh-CN" altLang="en-US" sz="3600" b="1" kern="0" dirty="0" smtClean="0">
              <a:latin typeface="Arial Unicode MS"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Aspect5-</a:t>
            </a:r>
            <a:r>
              <a:rPr lang="zh-CN" altLang="en-US" b="1" dirty="0" smtClean="0"/>
              <a:t>例</a:t>
            </a:r>
            <a:r>
              <a:rPr lang="en-US" altLang="zh-CN" b="1" dirty="0" smtClean="0"/>
              <a:t>10</a:t>
            </a:r>
            <a:endParaRPr lang="zh-CN" altLang="en-US" b="1" dirty="0"/>
          </a:p>
        </p:txBody>
      </p:sp>
      <p:sp>
        <p:nvSpPr>
          <p:cNvPr id="3" name="内容占位符 2"/>
          <p:cNvSpPr>
            <a:spLocks noGrp="1"/>
          </p:cNvSpPr>
          <p:nvPr>
            <p:ph idx="1"/>
          </p:nvPr>
        </p:nvSpPr>
        <p:spPr>
          <a:xfrm>
            <a:off x="285720" y="1000108"/>
            <a:ext cx="8501122" cy="772708"/>
          </a:xfrm>
        </p:spPr>
        <p:txBody>
          <a:bodyPr/>
          <a:lstStyle/>
          <a:p>
            <a:r>
              <a:rPr lang="en-US" altLang="zh-CN" sz="1800" dirty="0" smtClean="0"/>
              <a:t>Yves-</a:t>
            </a:r>
            <a:r>
              <a:rPr lang="en-US" altLang="zh-CN" sz="1800" dirty="0" err="1" smtClean="0"/>
              <a:t>Alexandre</a:t>
            </a:r>
            <a:r>
              <a:rPr lang="en-US" altLang="zh-CN" sz="1800" dirty="0" smtClean="0"/>
              <a:t> de </a:t>
            </a:r>
            <a:r>
              <a:rPr lang="en-US" altLang="zh-CN" sz="1800" dirty="0" err="1" smtClean="0"/>
              <a:t>Montjoye</a:t>
            </a:r>
            <a:r>
              <a:rPr lang="en-US" altLang="zh-CN" sz="1800" dirty="0" smtClean="0"/>
              <a:t>, Laura </a:t>
            </a:r>
            <a:r>
              <a:rPr lang="en-US" altLang="zh-CN" sz="1800" dirty="0" err="1" smtClean="0"/>
              <a:t>Radaelli</a:t>
            </a:r>
            <a:r>
              <a:rPr lang="en-US" altLang="zh-CN" sz="1800" dirty="0" smtClean="0"/>
              <a:t>, </a:t>
            </a:r>
            <a:r>
              <a:rPr lang="en-US" altLang="zh-CN" sz="1800" dirty="0" err="1" smtClean="0"/>
              <a:t>Vivek</a:t>
            </a:r>
            <a:r>
              <a:rPr lang="en-US" altLang="zh-CN" sz="1800" dirty="0" smtClean="0"/>
              <a:t> Kumar Singh, Alex </a:t>
            </a:r>
            <a:r>
              <a:rPr lang="en-US" altLang="zh-CN" sz="1800" dirty="0" err="1" smtClean="0"/>
              <a:t>Pentland</a:t>
            </a:r>
            <a:r>
              <a:rPr lang="en-US" altLang="zh-CN" sz="1800" dirty="0" smtClean="0"/>
              <a:t>, </a:t>
            </a:r>
            <a:r>
              <a:rPr lang="en-US" altLang="zh-CN" sz="1800" dirty="0" smtClean="0">
                <a:solidFill>
                  <a:srgbClr val="C00000"/>
                </a:solidFill>
              </a:rPr>
              <a:t>Unique in the shopping mall: On the </a:t>
            </a:r>
            <a:r>
              <a:rPr lang="en-US" altLang="zh-CN" sz="1800" dirty="0" err="1" smtClean="0">
                <a:solidFill>
                  <a:srgbClr val="C00000"/>
                </a:solidFill>
              </a:rPr>
              <a:t>reidentifiability</a:t>
            </a:r>
            <a:r>
              <a:rPr lang="en-US" altLang="zh-CN" sz="1800" dirty="0" smtClean="0">
                <a:solidFill>
                  <a:srgbClr val="C00000"/>
                </a:solidFill>
              </a:rPr>
              <a:t> of credit card </a:t>
            </a:r>
            <a:r>
              <a:rPr lang="en-US" altLang="zh-CN" sz="1800" dirty="0" err="1" smtClean="0">
                <a:solidFill>
                  <a:srgbClr val="C00000"/>
                </a:solidFill>
              </a:rPr>
              <a:t>metadata</a:t>
            </a:r>
            <a:r>
              <a:rPr lang="en-US" altLang="zh-CN" sz="1800" dirty="0" err="1" smtClean="0"/>
              <a:t>,Science</a:t>
            </a:r>
            <a:r>
              <a:rPr lang="en-US" altLang="zh-CN" sz="1800" dirty="0" smtClean="0"/>
              <a:t>, Vol. 347, Issue 6221, pp. 536-539, 2015 (report).</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32</a:t>
            </a:fld>
            <a:endParaRPr lang="zh-CN" altLang="en-US" dirty="0"/>
          </a:p>
        </p:txBody>
      </p:sp>
      <p:pic>
        <p:nvPicPr>
          <p:cNvPr id="45058" name="Picture 2"/>
          <p:cNvPicPr>
            <a:picLocks noChangeAspect="1" noChangeArrowheads="1"/>
          </p:cNvPicPr>
          <p:nvPr/>
        </p:nvPicPr>
        <p:blipFill>
          <a:blip r:embed="rId3" cstate="print"/>
          <a:srcRect/>
          <a:stretch>
            <a:fillRect/>
          </a:stretch>
        </p:blipFill>
        <p:spPr bwMode="auto">
          <a:xfrm>
            <a:off x="1259632" y="2060848"/>
            <a:ext cx="6577575" cy="3672408"/>
          </a:xfrm>
          <a:prstGeom prst="rect">
            <a:avLst/>
          </a:prstGeom>
          <a:noFill/>
          <a:ln w="9525">
            <a:noFill/>
            <a:miter lim="800000"/>
            <a:headEnd/>
            <a:tailEnd/>
          </a:ln>
        </p:spPr>
      </p:pic>
      <p:sp>
        <p:nvSpPr>
          <p:cNvPr id="12" name="矩形 11"/>
          <p:cNvSpPr/>
          <p:nvPr/>
        </p:nvSpPr>
        <p:spPr>
          <a:xfrm>
            <a:off x="323528" y="6012577"/>
            <a:ext cx="8352928" cy="584775"/>
          </a:xfrm>
          <a:prstGeom prst="rect">
            <a:avLst/>
          </a:prstGeom>
        </p:spPr>
        <p:txBody>
          <a:bodyPr wrap="square">
            <a:spAutoFit/>
          </a:bodyPr>
          <a:lstStyle/>
          <a:p>
            <a:pPr algn="just">
              <a:buFont typeface="Arial" pitchFamily="34" charset="0"/>
              <a:buChar char="•"/>
            </a:pPr>
            <a:r>
              <a:rPr lang="en-US" altLang="zh-CN" sz="1600" b="1" dirty="0" smtClean="0"/>
              <a:t>Financial traces</a:t>
            </a:r>
            <a:r>
              <a:rPr lang="en-US" altLang="zh-CN" sz="1600" dirty="0" smtClean="0"/>
              <a:t> in a simply </a:t>
            </a:r>
            <a:r>
              <a:rPr lang="en-US" altLang="zh-CN" sz="1600" dirty="0" err="1" smtClean="0"/>
              <a:t>anonymized</a:t>
            </a:r>
            <a:r>
              <a:rPr lang="en-US" altLang="zh-CN" sz="1600" dirty="0" smtClean="0"/>
              <a:t> data set such as the one we use for this work.</a:t>
            </a:r>
          </a:p>
          <a:p>
            <a:pPr algn="just">
              <a:buFont typeface="Arial" pitchFamily="34" charset="0"/>
              <a:buChar char="•"/>
            </a:pPr>
            <a:r>
              <a:rPr lang="en-US" altLang="zh-CN" sz="1600" dirty="0" smtClean="0"/>
              <a:t>Arrows represent the </a:t>
            </a:r>
            <a:r>
              <a:rPr lang="en-US" altLang="zh-CN" sz="1600" b="1" dirty="0" smtClean="0"/>
              <a:t>temporal sequence</a:t>
            </a:r>
            <a:r>
              <a:rPr lang="en-US" altLang="zh-CN" sz="1600" dirty="0" smtClean="0"/>
              <a:t> of transactions for </a:t>
            </a:r>
            <a:r>
              <a:rPr lang="en-US" altLang="zh-CN" sz="1600" b="1" dirty="0" smtClean="0"/>
              <a:t>user 7abc1a23.</a:t>
            </a:r>
            <a:r>
              <a:rPr lang="en-US" altLang="zh-CN" sz="1600" dirty="0" smtClean="0"/>
              <a:t>.</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Challenging Aspect5-</a:t>
            </a:r>
            <a:r>
              <a:rPr lang="zh-CN" altLang="en-US" b="1" dirty="0" smtClean="0"/>
              <a:t>例</a:t>
            </a:r>
            <a:r>
              <a:rPr lang="en-US" altLang="zh-CN" b="1" dirty="0" smtClean="0"/>
              <a:t>10</a:t>
            </a:r>
            <a:endParaRPr lang="zh-CN" altLang="en-US" b="1" dirty="0"/>
          </a:p>
        </p:txBody>
      </p:sp>
      <p:sp>
        <p:nvSpPr>
          <p:cNvPr id="3" name="内容占位符 2"/>
          <p:cNvSpPr>
            <a:spLocks noGrp="1"/>
          </p:cNvSpPr>
          <p:nvPr>
            <p:ph idx="1"/>
          </p:nvPr>
        </p:nvSpPr>
        <p:spPr>
          <a:xfrm>
            <a:off x="285720" y="1000108"/>
            <a:ext cx="8501122" cy="772708"/>
          </a:xfrm>
        </p:spPr>
        <p:txBody>
          <a:bodyPr/>
          <a:lstStyle/>
          <a:p>
            <a:r>
              <a:rPr lang="en-US" altLang="zh-CN" sz="1800" dirty="0" smtClean="0"/>
              <a:t>Yves-</a:t>
            </a:r>
            <a:r>
              <a:rPr lang="en-US" altLang="zh-CN" sz="1800" dirty="0" err="1" smtClean="0"/>
              <a:t>Alexandre</a:t>
            </a:r>
            <a:r>
              <a:rPr lang="en-US" altLang="zh-CN" sz="1800" dirty="0" smtClean="0"/>
              <a:t> de </a:t>
            </a:r>
            <a:r>
              <a:rPr lang="en-US" altLang="zh-CN" sz="1800" dirty="0" err="1" smtClean="0"/>
              <a:t>Montjoye</a:t>
            </a:r>
            <a:r>
              <a:rPr lang="en-US" altLang="zh-CN" sz="1800" dirty="0" smtClean="0"/>
              <a:t>, Laura </a:t>
            </a:r>
            <a:r>
              <a:rPr lang="en-US" altLang="zh-CN" sz="1800" dirty="0" err="1" smtClean="0"/>
              <a:t>Radaelli</a:t>
            </a:r>
            <a:r>
              <a:rPr lang="en-US" altLang="zh-CN" sz="1800" dirty="0" smtClean="0"/>
              <a:t> </a:t>
            </a:r>
            <a:r>
              <a:rPr lang="en-US" altLang="zh-CN" sz="1800" dirty="0" err="1" smtClean="0"/>
              <a:t>Vivek</a:t>
            </a:r>
            <a:r>
              <a:rPr lang="en-US" altLang="zh-CN" sz="1800" dirty="0" smtClean="0"/>
              <a:t> Kumar Singh, Alex </a:t>
            </a:r>
            <a:r>
              <a:rPr lang="en-US" altLang="zh-CN" sz="1800" dirty="0" err="1" smtClean="0"/>
              <a:t>Pentland</a:t>
            </a:r>
            <a:r>
              <a:rPr lang="en-US" altLang="zh-CN" sz="1800" dirty="0" smtClean="0"/>
              <a:t>, </a:t>
            </a:r>
            <a:r>
              <a:rPr lang="en-US" altLang="zh-CN" sz="1800" dirty="0" smtClean="0">
                <a:solidFill>
                  <a:srgbClr val="C00000"/>
                </a:solidFill>
              </a:rPr>
              <a:t>Unique in the shopping mall: On the </a:t>
            </a:r>
            <a:r>
              <a:rPr lang="en-US" altLang="zh-CN" sz="1800" dirty="0" err="1" smtClean="0">
                <a:solidFill>
                  <a:srgbClr val="C00000"/>
                </a:solidFill>
              </a:rPr>
              <a:t>reidentifiability</a:t>
            </a:r>
            <a:r>
              <a:rPr lang="en-US" altLang="zh-CN" sz="1800" dirty="0" smtClean="0">
                <a:solidFill>
                  <a:srgbClr val="C00000"/>
                </a:solidFill>
              </a:rPr>
              <a:t> of credit card metadata</a:t>
            </a:r>
            <a:r>
              <a:rPr lang="en-US" altLang="zh-CN" sz="1800" dirty="0" smtClean="0"/>
              <a:t>, Science, Vol. 347, Issue 6221, pp. 536-539, 2015 (report).</a:t>
            </a:r>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33</a:t>
            </a:fld>
            <a:endParaRPr lang="zh-CN" altLang="en-US" dirty="0"/>
          </a:p>
        </p:txBody>
      </p:sp>
      <p:sp>
        <p:nvSpPr>
          <p:cNvPr id="11" name="矩形 10"/>
          <p:cNvSpPr/>
          <p:nvPr/>
        </p:nvSpPr>
        <p:spPr>
          <a:xfrm>
            <a:off x="0" y="5229200"/>
            <a:ext cx="9144000" cy="1754326"/>
          </a:xfrm>
          <a:prstGeom prst="rect">
            <a:avLst/>
          </a:prstGeom>
        </p:spPr>
        <p:txBody>
          <a:bodyPr wrap="square">
            <a:spAutoFit/>
          </a:bodyPr>
          <a:lstStyle/>
          <a:p>
            <a:pPr>
              <a:buFont typeface="Arial" pitchFamily="34" charset="0"/>
              <a:buChar char="•"/>
            </a:pPr>
            <a:r>
              <a:rPr lang="en-US" altLang="zh-CN" dirty="0" smtClean="0"/>
              <a:t> Large-scale data sets of human behavior have the potential to fundamentally transform the way we fight diseases, design cities, or perform research. Metadata, however, contain </a:t>
            </a:r>
            <a:r>
              <a:rPr lang="en-US" altLang="zh-CN" dirty="0" smtClean="0">
                <a:solidFill>
                  <a:srgbClr val="FF0000"/>
                </a:solidFill>
              </a:rPr>
              <a:t>sensitive information</a:t>
            </a:r>
            <a:r>
              <a:rPr lang="en-US" altLang="zh-CN" dirty="0" smtClean="0"/>
              <a:t>.</a:t>
            </a:r>
          </a:p>
          <a:p>
            <a:pPr>
              <a:buFont typeface="Arial" pitchFamily="34" charset="0"/>
              <a:buChar char="•"/>
            </a:pPr>
            <a:r>
              <a:rPr lang="en-US" altLang="zh-CN" dirty="0" smtClean="0"/>
              <a:t> We study 3 months of credit card records for 1.1 million people and show that </a:t>
            </a:r>
            <a:r>
              <a:rPr lang="en-US" altLang="zh-CN" dirty="0" smtClean="0">
                <a:solidFill>
                  <a:srgbClr val="FF0000"/>
                </a:solidFill>
              </a:rPr>
              <a:t>four spatiotemporal points are enough to uniquely </a:t>
            </a:r>
            <a:r>
              <a:rPr lang="en-US" altLang="zh-CN" dirty="0" err="1" smtClean="0">
                <a:solidFill>
                  <a:srgbClr val="FF0000"/>
                </a:solidFill>
              </a:rPr>
              <a:t>reidentify</a:t>
            </a:r>
            <a:r>
              <a:rPr lang="en-US" altLang="zh-CN" dirty="0" smtClean="0">
                <a:solidFill>
                  <a:srgbClr val="FF0000"/>
                </a:solidFill>
              </a:rPr>
              <a:t> 90% of individuals</a:t>
            </a:r>
            <a:r>
              <a:rPr lang="en-US" altLang="zh-CN" dirty="0" smtClean="0"/>
              <a:t>.</a:t>
            </a:r>
          </a:p>
          <a:p>
            <a:pPr>
              <a:buFont typeface="Arial" pitchFamily="34" charset="0"/>
              <a:buChar char="•"/>
            </a:pPr>
            <a:endParaRPr lang="en-US" altLang="zh-CN" dirty="0" smtClean="0"/>
          </a:p>
        </p:txBody>
      </p:sp>
      <p:pic>
        <p:nvPicPr>
          <p:cNvPr id="46082" name="Picture 2"/>
          <p:cNvPicPr>
            <a:picLocks noChangeAspect="1" noChangeArrowheads="1"/>
          </p:cNvPicPr>
          <p:nvPr/>
        </p:nvPicPr>
        <p:blipFill>
          <a:blip r:embed="rId3" cstate="print"/>
          <a:srcRect/>
          <a:stretch>
            <a:fillRect/>
          </a:stretch>
        </p:blipFill>
        <p:spPr bwMode="auto">
          <a:xfrm>
            <a:off x="8384" y="1916832"/>
            <a:ext cx="4419600" cy="3400425"/>
          </a:xfrm>
          <a:prstGeom prst="rect">
            <a:avLst/>
          </a:prstGeom>
          <a:noFill/>
          <a:ln w="9525">
            <a:noFill/>
            <a:miter lim="800000"/>
            <a:headEnd/>
            <a:tailEnd/>
          </a:ln>
        </p:spPr>
      </p:pic>
      <p:sp>
        <p:nvSpPr>
          <p:cNvPr id="9" name="矩形 8"/>
          <p:cNvSpPr/>
          <p:nvPr/>
        </p:nvSpPr>
        <p:spPr>
          <a:xfrm>
            <a:off x="4176464" y="2897649"/>
            <a:ext cx="4932040" cy="1323439"/>
          </a:xfrm>
          <a:prstGeom prst="rect">
            <a:avLst/>
          </a:prstGeom>
        </p:spPr>
        <p:txBody>
          <a:bodyPr wrap="square" lIns="36000" rIns="36000">
            <a:spAutoFit/>
          </a:bodyPr>
          <a:lstStyle/>
          <a:p>
            <a:pPr>
              <a:buFont typeface="Arial" pitchFamily="34" charset="0"/>
              <a:buChar char="•"/>
            </a:pPr>
            <a:r>
              <a:rPr lang="en-US" altLang="zh-CN" sz="1600" dirty="0" smtClean="0"/>
              <a:t> The </a:t>
            </a:r>
            <a:r>
              <a:rPr lang="en-US" altLang="zh-CN" sz="1600" dirty="0" err="1" smtClean="0"/>
              <a:t>unicity</a:t>
            </a:r>
            <a:r>
              <a:rPr lang="en-US" altLang="zh-CN" sz="1600" dirty="0" smtClean="0"/>
              <a:t> of the credit card data set given p points.</a:t>
            </a:r>
          </a:p>
          <a:p>
            <a:pPr>
              <a:buFont typeface="Arial" pitchFamily="34" charset="0"/>
              <a:buChar char="•"/>
            </a:pPr>
            <a:r>
              <a:rPr lang="en-US" altLang="zh-CN" sz="1600" dirty="0" smtClean="0"/>
              <a:t> The green bars represent </a:t>
            </a:r>
            <a:r>
              <a:rPr lang="en-US" altLang="zh-CN" sz="1600" dirty="0" err="1" smtClean="0"/>
              <a:t>unicity</a:t>
            </a:r>
            <a:r>
              <a:rPr lang="en-US" altLang="zh-CN" sz="1600" dirty="0" smtClean="0"/>
              <a:t> when </a:t>
            </a:r>
            <a:r>
              <a:rPr lang="en-US" altLang="zh-CN" sz="1600" dirty="0" err="1" smtClean="0"/>
              <a:t>spatio</a:t>
            </a:r>
            <a:r>
              <a:rPr lang="en-US" altLang="zh-CN" sz="1600" dirty="0" smtClean="0"/>
              <a:t>-temporal </a:t>
            </a:r>
            <a:r>
              <a:rPr lang="en-US" altLang="zh-CN" sz="1600" dirty="0" err="1" smtClean="0"/>
              <a:t>tuples</a:t>
            </a:r>
            <a:r>
              <a:rPr lang="en-US" altLang="zh-CN" sz="1600" dirty="0" smtClean="0"/>
              <a:t> are known.</a:t>
            </a:r>
          </a:p>
          <a:p>
            <a:pPr>
              <a:buFont typeface="Arial" pitchFamily="34" charset="0"/>
              <a:buChar char="•"/>
            </a:pPr>
            <a:r>
              <a:rPr lang="en-US" altLang="zh-CN" sz="1600" dirty="0" smtClean="0"/>
              <a:t> The blue bars represent </a:t>
            </a:r>
            <a:r>
              <a:rPr lang="en-US" altLang="zh-CN" sz="1600" dirty="0" err="1" smtClean="0"/>
              <a:t>unicity</a:t>
            </a:r>
            <a:r>
              <a:rPr lang="en-US" altLang="zh-CN" sz="1600" dirty="0" smtClean="0"/>
              <a:t> when using spatial-temporal-price triples</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The Fourth Age of Research</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34</a:t>
            </a:fld>
            <a:endParaRPr lang="zh-CN" altLang="en-US" dirty="0"/>
          </a:p>
        </p:txBody>
      </p:sp>
      <p:pic>
        <p:nvPicPr>
          <p:cNvPr id="1027" name="Picture 3"/>
          <p:cNvPicPr>
            <a:picLocks noChangeAspect="1" noChangeArrowheads="1"/>
          </p:cNvPicPr>
          <p:nvPr/>
        </p:nvPicPr>
        <p:blipFill>
          <a:blip r:embed="rId3" cstate="print"/>
          <a:srcRect/>
          <a:stretch>
            <a:fillRect/>
          </a:stretch>
        </p:blipFill>
        <p:spPr bwMode="auto">
          <a:xfrm>
            <a:off x="827584" y="908720"/>
            <a:ext cx="7344816" cy="4801568"/>
          </a:xfrm>
          <a:prstGeom prst="rect">
            <a:avLst/>
          </a:prstGeom>
          <a:noFill/>
          <a:ln w="9525">
            <a:noFill/>
            <a:miter lim="800000"/>
            <a:headEnd/>
            <a:tailEnd/>
          </a:ln>
        </p:spPr>
      </p:pic>
      <p:sp>
        <p:nvSpPr>
          <p:cNvPr id="7" name="矩形 6"/>
          <p:cNvSpPr/>
          <p:nvPr/>
        </p:nvSpPr>
        <p:spPr>
          <a:xfrm>
            <a:off x="107504" y="5879013"/>
            <a:ext cx="8964488" cy="584775"/>
          </a:xfrm>
          <a:prstGeom prst="rect">
            <a:avLst/>
          </a:prstGeom>
        </p:spPr>
        <p:txBody>
          <a:bodyPr wrap="square">
            <a:spAutoFit/>
          </a:bodyPr>
          <a:lstStyle/>
          <a:p>
            <a:r>
              <a:rPr lang="en-US" altLang="zh-CN" sz="1600" b="1" dirty="0" smtClean="0"/>
              <a:t>Jonathan Adams </a:t>
            </a:r>
            <a:r>
              <a:rPr lang="en-US" altLang="zh-CN" sz="1600" dirty="0" smtClean="0"/>
              <a:t>analyses papers from the past three decades and finds that the best science comes from international collaboration.– </a:t>
            </a:r>
            <a:r>
              <a:rPr lang="en-US" altLang="zh-CN" sz="1600" dirty="0" smtClean="0">
                <a:solidFill>
                  <a:srgbClr val="C00000"/>
                </a:solidFill>
              </a:rPr>
              <a:t>Nature </a:t>
            </a:r>
            <a:r>
              <a:rPr lang="en-US" altLang="zh-CN" sz="1600" dirty="0" err="1" smtClean="0">
                <a:solidFill>
                  <a:srgbClr val="C00000"/>
                </a:solidFill>
              </a:rPr>
              <a:t>vol</a:t>
            </a:r>
            <a:r>
              <a:rPr lang="en-US" altLang="zh-CN" sz="1600" dirty="0" smtClean="0">
                <a:solidFill>
                  <a:srgbClr val="C00000"/>
                </a:solidFill>
              </a:rPr>
              <a:t> 497, pp 560</a:t>
            </a:r>
            <a:r>
              <a:rPr lang="en-US" altLang="zh-CN" sz="1600" smtClean="0">
                <a:solidFill>
                  <a:srgbClr val="C00000"/>
                </a:solidFill>
              </a:rPr>
              <a:t>, 2013 (</a:t>
            </a:r>
            <a:r>
              <a:rPr lang="en-US" altLang="zh-CN" sz="1600" dirty="0" smtClean="0">
                <a:solidFill>
                  <a:srgbClr val="C00000"/>
                </a:solidFill>
              </a:rPr>
              <a:t>comment).</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35</a:t>
            </a:fld>
            <a:endParaRPr lang="zh-CN" altLang="en-US" dirty="0"/>
          </a:p>
        </p:txBody>
      </p:sp>
      <p:pic>
        <p:nvPicPr>
          <p:cNvPr id="62466" name="Picture 2"/>
          <p:cNvPicPr>
            <a:picLocks noChangeAspect="1" noChangeArrowheads="1"/>
          </p:cNvPicPr>
          <p:nvPr/>
        </p:nvPicPr>
        <p:blipFill>
          <a:blip r:embed="rId3" cstate="print"/>
          <a:srcRect/>
          <a:stretch>
            <a:fillRect/>
          </a:stretch>
        </p:blipFill>
        <p:spPr bwMode="auto">
          <a:xfrm>
            <a:off x="107504" y="2029569"/>
            <a:ext cx="4248506" cy="3271639"/>
          </a:xfrm>
          <a:prstGeom prst="rect">
            <a:avLst/>
          </a:prstGeom>
          <a:noFill/>
          <a:ln w="9525">
            <a:noFill/>
            <a:miter lim="800000"/>
            <a:headEnd/>
            <a:tailEnd/>
          </a:ln>
        </p:spPr>
      </p:pic>
      <p:pic>
        <p:nvPicPr>
          <p:cNvPr id="62467" name="Picture 3"/>
          <p:cNvPicPr>
            <a:picLocks noChangeAspect="1" noChangeArrowheads="1"/>
          </p:cNvPicPr>
          <p:nvPr/>
        </p:nvPicPr>
        <p:blipFill>
          <a:blip r:embed="rId4" cstate="print"/>
          <a:srcRect/>
          <a:stretch>
            <a:fillRect/>
          </a:stretch>
        </p:blipFill>
        <p:spPr bwMode="auto">
          <a:xfrm>
            <a:off x="4427984" y="2029569"/>
            <a:ext cx="4455523" cy="3199631"/>
          </a:xfrm>
          <a:prstGeom prst="rect">
            <a:avLst/>
          </a:prstGeom>
          <a:noFill/>
          <a:ln w="9525">
            <a:noFill/>
            <a:miter lim="800000"/>
            <a:headEnd/>
            <a:tailEnd/>
          </a:ln>
        </p:spPr>
      </p:pic>
      <p:sp>
        <p:nvSpPr>
          <p:cNvPr id="7" name="标题 1"/>
          <p:cNvSpPr>
            <a:spLocks noGrp="1"/>
          </p:cNvSpPr>
          <p:nvPr>
            <p:ph type="title"/>
          </p:nvPr>
        </p:nvSpPr>
        <p:spPr>
          <a:xfrm>
            <a:off x="285720" y="71414"/>
            <a:ext cx="8358246" cy="796908"/>
          </a:xfrm>
        </p:spPr>
        <p:txBody>
          <a:bodyPr/>
          <a:lstStyle/>
          <a:p>
            <a:r>
              <a:rPr lang="en-US" altLang="zh-CN" b="1" dirty="0" smtClean="0"/>
              <a:t>The Fourth Age of Research</a:t>
            </a:r>
            <a:endParaRPr lang="zh-CN" altLang="en-US" b="1"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a:xfrm>
            <a:off x="1615682" y="2145396"/>
            <a:ext cx="4769628" cy="2376264"/>
          </a:xfrm>
          <a:prstGeom prst="rect">
            <a:avLst/>
          </a:prstGeom>
        </p:spPr>
        <p:txBody>
          <a:bodyPr/>
          <a:lstStyle/>
          <a:p>
            <a:pPr marL="342900" marR="0" lvl="0" indent="-342900" defTabSz="914400" rtl="0" eaLnBrk="0" fontAlgn="base" latinLnBrk="0" hangingPunct="0">
              <a:lnSpc>
                <a:spcPct val="100000"/>
              </a:lnSpc>
              <a:spcBef>
                <a:spcPct val="200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Homepage</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2"/>
              </a:rPr>
              <a:t>http://mashuai.buaa.edu.cn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Email</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hlinkClick r:id="rId3"/>
              </a:rPr>
              <a:t>mashuai@buaa.edu.cn</a:t>
            </a:r>
            <a:endParaRPr kumimoji="0" lang="en-US" altLang="zh-CN" sz="20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defTabSz="914400" rtl="0" eaLnBrk="0" fontAlgn="base" latinLnBrk="0" hangingPunct="0">
              <a:lnSpc>
                <a:spcPct val="100000"/>
              </a:lnSpc>
              <a:spcBef>
                <a:spcPts val="1200"/>
              </a:spcBef>
              <a:spcAft>
                <a:spcPct val="0"/>
              </a:spcAft>
              <a:buClrTx/>
              <a:buSzTx/>
              <a:buFontTx/>
              <a:buNone/>
              <a:tabLst/>
              <a:defRPr/>
            </a:pPr>
            <a:r>
              <a:rPr kumimoji="0" lang="en-US" altLang="zh-CN" sz="2000" b="1" i="0" u="none" strike="noStrike" kern="0" cap="none" spc="0" normalizeH="0" baseline="0" noProof="0" dirty="0" smtClean="0">
                <a:ln>
                  <a:noFill/>
                </a:ln>
                <a:solidFill>
                  <a:srgbClr val="000099"/>
                </a:solidFill>
                <a:effectLst/>
                <a:uLnTx/>
                <a:uFillTx/>
                <a:latin typeface="+mn-lt"/>
                <a:ea typeface="+mn-ea"/>
                <a:cs typeface="+mn-cs"/>
              </a:rPr>
              <a:t>Address</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a:t>
            </a:r>
            <a:r>
              <a:rPr lang="en-US" altLang="zh-CN" sz="2000" kern="0" dirty="0" smtClean="0">
                <a:latin typeface="+mn-lt"/>
                <a:ea typeface="+mn-ea"/>
              </a:rPr>
              <a:t>  </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Room G1122, </a:t>
            </a:r>
          </a:p>
          <a:p>
            <a:pPr marL="342900" marR="0" lvl="0" indent="-342900"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New Main Building, </a:t>
            </a:r>
          </a:p>
          <a:p>
            <a:pPr marL="342900" marR="0" lvl="0" indent="-342900"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dirty="0" err="1" smtClean="0">
                <a:ln>
                  <a:noFill/>
                </a:ln>
                <a:solidFill>
                  <a:schemeClr val="tx1"/>
                </a:solidFill>
                <a:effectLst/>
                <a:uLnTx/>
                <a:uFillTx/>
                <a:latin typeface="+mn-lt"/>
                <a:ea typeface="+mn-ea"/>
                <a:cs typeface="+mn-cs"/>
              </a:rPr>
              <a:t>Beihang</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University</a:t>
            </a:r>
          </a:p>
          <a:p>
            <a:pPr marL="342900" marR="0" lvl="0" indent="-342900" defTabSz="914400" rtl="0" eaLnBrk="0" fontAlgn="base" latinLnBrk="0" hangingPunct="0">
              <a:lnSpc>
                <a:spcPct val="100000"/>
              </a:lnSpc>
              <a:spcBef>
                <a:spcPts val="0"/>
              </a:spcBef>
              <a:spcAft>
                <a:spcPct val="0"/>
              </a:spcAft>
              <a:buClrTx/>
              <a:buSzTx/>
              <a:buFontTx/>
              <a:buNone/>
              <a:tabLst/>
              <a:defRPr/>
            </a:pP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0" i="0" u="none" strike="noStrike" kern="0" cap="none" spc="0" normalizeH="0" baseline="0" noProof="0" smtClean="0">
                <a:ln>
                  <a:noFill/>
                </a:ln>
                <a:solidFill>
                  <a:schemeClr val="tx1"/>
                </a:solidFill>
                <a:effectLst/>
                <a:uLnTx/>
                <a:uFillTx/>
                <a:latin typeface="+mn-lt"/>
                <a:ea typeface="+mn-ea"/>
                <a:cs typeface="+mn-cs"/>
              </a:rPr>
              <a:t>    VBeijing</a:t>
            </a:r>
            <a:r>
              <a:rPr kumimoji="0" lang="en-US" altLang="zh-CN" sz="2000" b="0" i="0" u="none" strike="noStrike" kern="0" cap="none" spc="0" normalizeH="0" baseline="0" noProof="0" dirty="0" smtClean="0">
                <a:ln>
                  <a:noFill/>
                </a:ln>
                <a:solidFill>
                  <a:schemeClr val="tx1"/>
                </a:solidFill>
                <a:effectLst/>
                <a:uLnTx/>
                <a:uFillTx/>
                <a:latin typeface="+mn-lt"/>
                <a:ea typeface="+mn-ea"/>
                <a:cs typeface="+mn-cs"/>
              </a:rPr>
              <a:t>, China	</a:t>
            </a:r>
          </a:p>
          <a:p>
            <a:pPr marL="342900" marR="0" lvl="0" indent="-342900" defTabSz="914400" rtl="0" eaLnBrk="0" fontAlgn="base" latinLnBrk="0" hangingPunct="0">
              <a:lnSpc>
                <a:spcPct val="100000"/>
              </a:lnSpc>
              <a:spcBef>
                <a:spcPct val="20000"/>
              </a:spcBef>
              <a:spcAft>
                <a:spcPct val="0"/>
              </a:spcAft>
              <a:buClrTx/>
              <a:buSzTx/>
              <a:buFontTx/>
              <a:buNone/>
              <a:tabLst/>
              <a:defRPr/>
            </a:pPr>
            <a:endParaRPr kumimoji="0" lang="zh-CN" altLang="en-US" sz="2000" b="0" i="0" u="none" strike="noStrike" kern="0" cap="none" spc="0" normalizeH="0" baseline="0" noProof="0" dirty="0">
              <a:ln>
                <a:noFill/>
              </a:ln>
              <a:solidFill>
                <a:schemeClr val="tx1"/>
              </a:solidFill>
              <a:effectLst/>
              <a:uLnTx/>
              <a:uFillTx/>
              <a:latin typeface="+mn-lt"/>
              <a:ea typeface="+mn-ea"/>
              <a:cs typeface="+mn-cs"/>
            </a:endParaRPr>
          </a:p>
        </p:txBody>
      </p:sp>
      <p:pic>
        <p:nvPicPr>
          <p:cNvPr id="4" name="Picture 2" descr="http://www.ccf.org.cn/resources/1190201776262/adl/12012-10-22-11_00_39.jpg"/>
          <p:cNvPicPr>
            <a:picLocks noChangeAspect="1" noChangeArrowheads="1"/>
          </p:cNvPicPr>
          <p:nvPr/>
        </p:nvPicPr>
        <p:blipFill>
          <a:blip r:embed="rId4" cstate="print"/>
          <a:srcRect/>
          <a:stretch>
            <a:fillRect/>
          </a:stretch>
        </p:blipFill>
        <p:spPr bwMode="auto">
          <a:xfrm>
            <a:off x="6500826" y="2214554"/>
            <a:ext cx="1584176" cy="2069330"/>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b="1" dirty="0" smtClean="0">
                <a:solidFill>
                  <a:srgbClr val="C00000"/>
                </a:solidFill>
                <a:latin typeface="Arial Unicode MS" pitchFamily="34" charset="-122"/>
                <a:ea typeface="黑体" pitchFamily="49" charset="-122"/>
              </a:rPr>
              <a:t>国家重点基础研究发展计划</a:t>
            </a:r>
          </a:p>
        </p:txBody>
      </p:sp>
      <p:sp>
        <p:nvSpPr>
          <p:cNvPr id="3" name="内容占位符 2"/>
          <p:cNvSpPr>
            <a:spLocks noGrp="1"/>
          </p:cNvSpPr>
          <p:nvPr>
            <p:ph idx="1"/>
          </p:nvPr>
        </p:nvSpPr>
        <p:spPr>
          <a:xfrm>
            <a:off x="319350" y="836712"/>
            <a:ext cx="8645138" cy="2160240"/>
          </a:xfrm>
        </p:spPr>
        <p:txBody>
          <a:bodyPr/>
          <a:lstStyle/>
          <a:p>
            <a:r>
              <a:rPr lang="zh-CN" altLang="en-US" sz="2800" dirty="0" smtClean="0"/>
              <a:t>网络信息空间大数据计算的基础研究</a:t>
            </a:r>
            <a:r>
              <a:rPr lang="en-US" altLang="zh-CN" sz="2800" dirty="0" smtClean="0"/>
              <a:t>(2014-2018)</a:t>
            </a:r>
            <a:r>
              <a:rPr lang="zh-CN" altLang="en-US" sz="2800" dirty="0" smtClean="0"/>
              <a:t> </a:t>
            </a:r>
            <a:r>
              <a:rPr lang="zh-CN" altLang="en-US" dirty="0" smtClean="0"/>
              <a:t>	</a:t>
            </a:r>
          </a:p>
          <a:p>
            <a:pPr lvl="1"/>
            <a:r>
              <a:rPr lang="en-US" altLang="zh-CN" dirty="0" smtClean="0"/>
              <a:t>Chief Scientist: Prof. </a:t>
            </a:r>
            <a:r>
              <a:rPr lang="en-US" altLang="zh-CN" dirty="0" err="1" smtClean="0"/>
              <a:t>Jinpeng</a:t>
            </a:r>
            <a:r>
              <a:rPr lang="en-US" altLang="zh-CN" dirty="0" smtClean="0"/>
              <a:t> </a:t>
            </a:r>
            <a:r>
              <a:rPr lang="en-US" altLang="zh-CN" dirty="0" err="1" smtClean="0"/>
              <a:t>Huai</a:t>
            </a:r>
            <a:r>
              <a:rPr lang="en-US" altLang="zh-CN" dirty="0" smtClean="0"/>
              <a:t>.</a:t>
            </a:r>
          </a:p>
          <a:p>
            <a:pPr lvl="1"/>
            <a:r>
              <a:rPr lang="en-US" altLang="zh-CN" dirty="0" smtClean="0"/>
              <a:t>8 institutes involved</a:t>
            </a:r>
          </a:p>
          <a:p>
            <a:pPr lvl="1"/>
            <a:r>
              <a:rPr lang="en-US" altLang="zh-CN" dirty="0" smtClean="0"/>
              <a:t>Focus on “computing theory and practice on Big Data”</a:t>
            </a:r>
          </a:p>
          <a:p>
            <a:pPr lvl="1"/>
            <a:r>
              <a:rPr lang="en-US" altLang="zh-CN" dirty="0" smtClean="0"/>
              <a:t>http://cnbigdata.org/</a:t>
            </a:r>
            <a:endParaRPr lang="zh-CN" altLang="en-US" dirty="0"/>
          </a:p>
        </p:txBody>
      </p:sp>
      <p:pic>
        <p:nvPicPr>
          <p:cNvPr id="2056" name="Picture 8"/>
          <p:cNvPicPr>
            <a:picLocks noChangeAspect="1" noChangeArrowheads="1"/>
          </p:cNvPicPr>
          <p:nvPr/>
        </p:nvPicPr>
        <p:blipFill>
          <a:blip r:embed="rId2" cstate="print"/>
          <a:srcRect/>
          <a:stretch>
            <a:fillRect/>
          </a:stretch>
        </p:blipFill>
        <p:spPr bwMode="auto">
          <a:xfrm>
            <a:off x="4644008" y="3107804"/>
            <a:ext cx="4176464" cy="1444086"/>
          </a:xfrm>
          <a:prstGeom prst="rect">
            <a:avLst/>
          </a:prstGeom>
          <a:noFill/>
          <a:ln w="9525">
            <a:noFill/>
            <a:miter lim="800000"/>
            <a:headEnd/>
            <a:tailEnd/>
          </a:ln>
        </p:spPr>
      </p:pic>
      <p:pic>
        <p:nvPicPr>
          <p:cNvPr id="2057" name="Picture 9"/>
          <p:cNvPicPr>
            <a:picLocks noChangeAspect="1" noChangeArrowheads="1"/>
          </p:cNvPicPr>
          <p:nvPr/>
        </p:nvPicPr>
        <p:blipFill>
          <a:blip r:embed="rId3" cstate="print"/>
          <a:srcRect/>
          <a:stretch>
            <a:fillRect/>
          </a:stretch>
        </p:blipFill>
        <p:spPr bwMode="auto">
          <a:xfrm>
            <a:off x="5148064" y="4676713"/>
            <a:ext cx="3312367" cy="1992647"/>
          </a:xfrm>
          <a:prstGeom prst="rect">
            <a:avLst/>
          </a:prstGeom>
          <a:noFill/>
          <a:ln w="9525">
            <a:noFill/>
            <a:miter lim="800000"/>
            <a:headEnd/>
            <a:tailEnd/>
          </a:ln>
        </p:spPr>
      </p:pic>
      <p:pic>
        <p:nvPicPr>
          <p:cNvPr id="2058" name="Picture 10"/>
          <p:cNvPicPr>
            <a:picLocks noChangeAspect="1" noChangeArrowheads="1"/>
          </p:cNvPicPr>
          <p:nvPr/>
        </p:nvPicPr>
        <p:blipFill>
          <a:blip r:embed="rId4" cstate="print"/>
          <a:srcRect/>
          <a:stretch>
            <a:fillRect/>
          </a:stretch>
        </p:blipFill>
        <p:spPr bwMode="auto">
          <a:xfrm>
            <a:off x="323528" y="3107804"/>
            <a:ext cx="3996410" cy="1761356"/>
          </a:xfrm>
          <a:prstGeom prst="rect">
            <a:avLst/>
          </a:prstGeom>
          <a:noFill/>
          <a:ln w="9525">
            <a:noFill/>
            <a:miter lim="800000"/>
            <a:headEnd/>
            <a:tailEnd/>
          </a:ln>
        </p:spPr>
      </p:pic>
      <p:pic>
        <p:nvPicPr>
          <p:cNvPr id="2059" name="Picture 11"/>
          <p:cNvPicPr>
            <a:picLocks noChangeAspect="1" noChangeArrowheads="1"/>
          </p:cNvPicPr>
          <p:nvPr/>
        </p:nvPicPr>
        <p:blipFill>
          <a:blip r:embed="rId5" cstate="print"/>
          <a:srcRect/>
          <a:stretch>
            <a:fillRect/>
          </a:stretch>
        </p:blipFill>
        <p:spPr bwMode="auto">
          <a:xfrm>
            <a:off x="323528" y="4941168"/>
            <a:ext cx="4308386" cy="1761136"/>
          </a:xfrm>
          <a:prstGeom prst="rect">
            <a:avLst/>
          </a:prstGeom>
          <a:noFill/>
          <a:ln w="9525">
            <a:noFill/>
            <a:miter lim="800000"/>
            <a:headEnd/>
            <a:tailEnd/>
          </a:ln>
        </p:spPr>
      </p:pic>
      <p:sp>
        <p:nvSpPr>
          <p:cNvPr id="8" name="灯片编号占位符 8"/>
          <p:cNvSpPr>
            <a:spLocks noGrp="1"/>
          </p:cNvSpPr>
          <p:nvPr>
            <p:ph type="sldNum" sz="quarter" idx="10"/>
          </p:nvPr>
        </p:nvSpPr>
        <p:spPr>
          <a:xfrm>
            <a:off x="6929438" y="6492875"/>
            <a:ext cx="2133600" cy="365125"/>
          </a:xfrm>
        </p:spPr>
        <p:txBody>
          <a:bodyPr/>
          <a:lstStyle/>
          <a:p>
            <a:pPr>
              <a:defRPr/>
            </a:pPr>
            <a:fld id="{3AD224E6-15A8-4E74-8987-281A30D56C8B}" type="slidenum">
              <a:rPr lang="zh-CN" altLang="en-US" smtClean="0"/>
              <a:pPr>
                <a:defRPr/>
              </a:pPr>
              <a:t>4</a:t>
            </a:fld>
            <a:endParaRPr lang="zh-CN" alt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5</a:t>
            </a:fld>
            <a:endParaRPr lang="zh-CN" altLang="en-US" dirty="0"/>
          </a:p>
        </p:txBody>
      </p:sp>
      <p:sp>
        <p:nvSpPr>
          <p:cNvPr id="8" name="标题 1"/>
          <p:cNvSpPr>
            <a:spLocks noGrp="1"/>
          </p:cNvSpPr>
          <p:nvPr>
            <p:ph type="title" idx="4294967295"/>
          </p:nvPr>
        </p:nvSpPr>
        <p:spPr>
          <a:xfrm>
            <a:off x="241300" y="142852"/>
            <a:ext cx="8626475" cy="642937"/>
          </a:xfrm>
        </p:spPr>
        <p:txBody>
          <a:bodyPr/>
          <a:lstStyle/>
          <a:p>
            <a:pPr algn="l"/>
            <a:r>
              <a:rPr lang="zh-CN" altLang="en-US" sz="3600" b="1" dirty="0" smtClean="0">
                <a:solidFill>
                  <a:srgbClr val="C00000"/>
                </a:solidFill>
                <a:latin typeface="Arial Unicode MS" pitchFamily="34" charset="-122"/>
                <a:ea typeface="黑体" pitchFamily="49" charset="-122"/>
              </a:rPr>
              <a:t>北京市大数据科学与脑机智能创新中心</a:t>
            </a:r>
          </a:p>
        </p:txBody>
      </p:sp>
      <p:sp>
        <p:nvSpPr>
          <p:cNvPr id="9" name="TextBox 3"/>
          <p:cNvSpPr txBox="1">
            <a:spLocks noChangeArrowheads="1"/>
          </p:cNvSpPr>
          <p:nvPr/>
        </p:nvSpPr>
        <p:spPr bwMode="auto">
          <a:xfrm>
            <a:off x="395288" y="4572008"/>
            <a:ext cx="8394700" cy="2234458"/>
          </a:xfrm>
          <a:prstGeom prst="rect">
            <a:avLst/>
          </a:prstGeom>
          <a:noFill/>
          <a:ln w="9525">
            <a:noFill/>
            <a:miter lim="800000"/>
            <a:headEnd/>
            <a:tailEnd/>
          </a:ln>
        </p:spPr>
        <p:txBody>
          <a:bodyPr>
            <a:spAutoFit/>
          </a:bodyPr>
          <a:lstStyle/>
          <a:p>
            <a:pPr marL="342900" lvl="1" indent="-342900">
              <a:spcBef>
                <a:spcPct val="20000"/>
              </a:spcBef>
              <a:buBlip>
                <a:blip r:embed="rId3"/>
              </a:buBlip>
            </a:pPr>
            <a:r>
              <a:rPr lang="en-US" altLang="zh-CN" sz="2400" dirty="0" smtClean="0">
                <a:latin typeface="黑体" pitchFamily="49" charset="-122"/>
                <a:ea typeface="黑体" pitchFamily="49" charset="-122"/>
              </a:rPr>
              <a:t>2015</a:t>
            </a:r>
            <a:r>
              <a:rPr lang="zh-CN" altLang="en-US" sz="2400" dirty="0" smtClean="0">
                <a:latin typeface="黑体" pitchFamily="49" charset="-122"/>
                <a:ea typeface="黑体" pitchFamily="49" charset="-122"/>
              </a:rPr>
              <a:t>年，北京市首批北京高校高精尖创新中心</a:t>
            </a:r>
            <a:endParaRPr lang="en-US" altLang="zh-CN" sz="2400" dirty="0" smtClean="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smtClean="0">
                <a:solidFill>
                  <a:srgbClr val="FF0000"/>
                </a:solidFill>
                <a:latin typeface="黑体" pitchFamily="49" charset="-122"/>
                <a:ea typeface="黑体" pitchFamily="49" charset="-122"/>
              </a:rPr>
              <a:t>引领</a:t>
            </a:r>
            <a:r>
              <a:rPr lang="zh-CN" altLang="en-US" sz="2400" dirty="0">
                <a:latin typeface="黑体" pitchFamily="49" charset="-122"/>
                <a:ea typeface="黑体" pitchFamily="49" charset="-122"/>
              </a:rPr>
              <a:t>未来数据科学与计算智能的研究与应用方向</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solidFill>
                  <a:srgbClr val="FF0000"/>
                </a:solidFill>
                <a:latin typeface="黑体" pitchFamily="49" charset="-122"/>
                <a:ea typeface="黑体" pitchFamily="49" charset="-122"/>
              </a:rPr>
              <a:t>加速</a:t>
            </a:r>
            <a:r>
              <a:rPr lang="zh-CN" altLang="en-US" sz="2400" dirty="0">
                <a:latin typeface="黑体" pitchFamily="49" charset="-122"/>
                <a:ea typeface="黑体" pitchFamily="49" charset="-122"/>
              </a:rPr>
              <a:t>计算科学、数据科学与脑科学的交叉研究</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solidFill>
                  <a:srgbClr val="FF0000"/>
                </a:solidFill>
                <a:latin typeface="黑体" pitchFamily="49" charset="-122"/>
                <a:ea typeface="黑体" pitchFamily="49" charset="-122"/>
              </a:rPr>
              <a:t>促进</a:t>
            </a:r>
            <a:r>
              <a:rPr lang="zh-CN" altLang="en-US" sz="2400" dirty="0">
                <a:latin typeface="黑体" pitchFamily="49" charset="-122"/>
                <a:ea typeface="黑体" pitchFamily="49" charset="-122"/>
              </a:rPr>
              <a:t>高效智能的下一代计算与数据分析技术创新</a:t>
            </a:r>
            <a:endParaRPr lang="en-US" altLang="zh-CN" sz="2400" dirty="0">
              <a:latin typeface="黑体" pitchFamily="49" charset="-122"/>
              <a:ea typeface="黑体" pitchFamily="49" charset="-122"/>
            </a:endParaRPr>
          </a:p>
          <a:p>
            <a:pPr marL="342900" lvl="1" indent="-342900">
              <a:spcBef>
                <a:spcPct val="20000"/>
              </a:spcBef>
              <a:buFont typeface="Wingdings" pitchFamily="2" charset="2"/>
              <a:buBlip>
                <a:blip r:embed="rId3"/>
              </a:buBlip>
            </a:pPr>
            <a:r>
              <a:rPr lang="zh-CN" altLang="en-US" sz="2400" dirty="0">
                <a:latin typeface="黑体" pitchFamily="49" charset="-122"/>
                <a:ea typeface="黑体" pitchFamily="49" charset="-122"/>
              </a:rPr>
              <a:t>通过以数据为中心的智能机器、系统及应用</a:t>
            </a:r>
            <a:r>
              <a:rPr lang="zh-CN" altLang="en-US" sz="2400" dirty="0">
                <a:solidFill>
                  <a:srgbClr val="FF0000"/>
                </a:solidFill>
                <a:latin typeface="黑体" pitchFamily="49" charset="-122"/>
                <a:ea typeface="黑体" pitchFamily="49" charset="-122"/>
              </a:rPr>
              <a:t>改变未来</a:t>
            </a:r>
            <a:endParaRPr lang="zh-CN" altLang="en-US" sz="2400" dirty="0">
              <a:latin typeface="黑体" pitchFamily="49" charset="-122"/>
              <a:ea typeface="黑体" pitchFamily="49" charset="-122"/>
            </a:endParaRPr>
          </a:p>
        </p:txBody>
      </p:sp>
      <p:pic>
        <p:nvPicPr>
          <p:cNvPr id="10" name="图片 2"/>
          <p:cNvPicPr>
            <a:picLocks noChangeAspect="1"/>
          </p:cNvPicPr>
          <p:nvPr/>
        </p:nvPicPr>
        <p:blipFill>
          <a:blip r:embed="rId4"/>
          <a:srcRect/>
          <a:stretch>
            <a:fillRect/>
          </a:stretch>
        </p:blipFill>
        <p:spPr bwMode="auto">
          <a:xfrm>
            <a:off x="655638" y="928670"/>
            <a:ext cx="7874000" cy="3600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6</a:t>
            </a:fld>
            <a:endParaRPr lang="zh-CN" altLang="en-US" dirty="0"/>
          </a:p>
        </p:txBody>
      </p:sp>
      <p:pic>
        <p:nvPicPr>
          <p:cNvPr id="5" name="Picture 2"/>
          <p:cNvPicPr>
            <a:picLocks noChangeAspect="1" noChangeArrowheads="1"/>
          </p:cNvPicPr>
          <p:nvPr/>
        </p:nvPicPr>
        <p:blipFill>
          <a:blip r:embed="rId2"/>
          <a:srcRect/>
          <a:stretch>
            <a:fillRect/>
          </a:stretch>
        </p:blipFill>
        <p:spPr bwMode="auto">
          <a:xfrm>
            <a:off x="71406" y="2571744"/>
            <a:ext cx="1857388" cy="1727200"/>
          </a:xfrm>
          <a:prstGeom prst="rect">
            <a:avLst/>
          </a:prstGeom>
          <a:noFill/>
          <a:ln w="9525">
            <a:noFill/>
            <a:miter lim="800000"/>
            <a:headEnd/>
            <a:tailEnd/>
          </a:ln>
        </p:spPr>
      </p:pic>
      <p:sp>
        <p:nvSpPr>
          <p:cNvPr id="6" name="标题 1"/>
          <p:cNvSpPr>
            <a:spLocks noGrp="1"/>
          </p:cNvSpPr>
          <p:nvPr>
            <p:ph type="title" idx="4294967295"/>
          </p:nvPr>
        </p:nvSpPr>
        <p:spPr>
          <a:xfrm>
            <a:off x="241300" y="214295"/>
            <a:ext cx="8626475" cy="642937"/>
          </a:xfrm>
        </p:spPr>
        <p:txBody>
          <a:bodyPr/>
          <a:lstStyle/>
          <a:p>
            <a:pPr algn="l"/>
            <a:r>
              <a:rPr lang="zh-CN" altLang="en-US" sz="3600" b="1" dirty="0" smtClean="0">
                <a:solidFill>
                  <a:srgbClr val="C00000"/>
                </a:solidFill>
                <a:latin typeface="Arial Unicode MS" pitchFamily="34" charset="-122"/>
                <a:ea typeface="黑体" pitchFamily="49" charset="-122"/>
              </a:rPr>
              <a:t>研究方向与机构设置</a:t>
            </a:r>
          </a:p>
        </p:txBody>
      </p:sp>
      <p:sp>
        <p:nvSpPr>
          <p:cNvPr id="7" name="TextBox 3"/>
          <p:cNvSpPr txBox="1">
            <a:spLocks noChangeArrowheads="1"/>
          </p:cNvSpPr>
          <p:nvPr/>
        </p:nvSpPr>
        <p:spPr bwMode="auto">
          <a:xfrm>
            <a:off x="1142976" y="979511"/>
            <a:ext cx="3571900" cy="4918269"/>
          </a:xfrm>
          <a:prstGeom prst="rect">
            <a:avLst/>
          </a:prstGeom>
          <a:noFill/>
          <a:ln w="9525">
            <a:noFill/>
            <a:miter lim="800000"/>
            <a:headEnd/>
            <a:tailEnd/>
          </a:ln>
        </p:spPr>
        <p:txBody>
          <a:bodyPr wrap="square" rIns="0">
            <a:spAutoFit/>
          </a:bodyPr>
          <a:lstStyle/>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1</a:t>
            </a:r>
            <a:r>
              <a:rPr lang="zh-CN" altLang="en-US" sz="1600" dirty="0">
                <a:solidFill>
                  <a:srgbClr val="FF0000"/>
                </a:solidFill>
                <a:latin typeface="黑体" pitchFamily="49" charset="-122"/>
                <a:ea typeface="黑体" pitchFamily="49" charset="-122"/>
              </a:rPr>
              <a:t>：计算的有效性遇到障碍</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计算的有效性：</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认识数据的内在特征，复杂网络、数学（统计）方法</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2</a:t>
            </a:r>
            <a:r>
              <a:rPr lang="zh-CN" altLang="en-US" sz="1600" dirty="0">
                <a:solidFill>
                  <a:srgbClr val="FF0000"/>
                </a:solidFill>
                <a:latin typeface="黑体" pitchFamily="49" charset="-122"/>
                <a:ea typeface="黑体" pitchFamily="49" charset="-122"/>
              </a:rPr>
              <a:t>：能耗成为突出问题</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随着规模增大，调度复杂，计算系统功耗问题日益突出</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传统存算分离的结构，产生大量的数据搬移开销</a:t>
            </a:r>
            <a:endParaRPr lang="en-US" altLang="zh-CN" sz="1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传统的计算和存储器件“功耗”不友好</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1600" dirty="0">
                <a:solidFill>
                  <a:srgbClr val="FF0000"/>
                </a:solidFill>
                <a:latin typeface="黑体" pitchFamily="49" charset="-122"/>
                <a:ea typeface="黑体" pitchFamily="49" charset="-122"/>
              </a:rPr>
              <a:t>瓶颈</a:t>
            </a:r>
            <a:r>
              <a:rPr lang="en-US" altLang="zh-CN" sz="1600" dirty="0">
                <a:solidFill>
                  <a:srgbClr val="FF0000"/>
                </a:solidFill>
                <a:latin typeface="黑体" pitchFamily="49" charset="-122"/>
                <a:ea typeface="黑体" pitchFamily="49" charset="-122"/>
              </a:rPr>
              <a:t>3</a:t>
            </a:r>
            <a:r>
              <a:rPr lang="zh-CN" altLang="en-US" sz="1600" dirty="0">
                <a:solidFill>
                  <a:srgbClr val="FF0000"/>
                </a:solidFill>
                <a:latin typeface="黑体" pitchFamily="49" charset="-122"/>
                <a:ea typeface="黑体" pitchFamily="49" charset="-122"/>
              </a:rPr>
              <a:t>：学习效率和灵活性</a:t>
            </a:r>
            <a:endParaRPr lang="en-US" altLang="zh-CN" sz="1600" dirty="0">
              <a:solidFill>
                <a:srgbClr val="FF0000"/>
              </a:solidFill>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学习效率：需要大量的输入数据及标定数据，学习效率低</a:t>
            </a:r>
          </a:p>
          <a:p>
            <a:pPr marL="1085850" lvl="1" indent="-342900">
              <a:spcBef>
                <a:spcPct val="20000"/>
              </a:spcBef>
              <a:buFont typeface="Wingdings" pitchFamily="2" charset="2"/>
              <a:buBlip>
                <a:blip r:embed="rId3"/>
              </a:buBlip>
            </a:pPr>
            <a:r>
              <a:rPr lang="zh-CN" altLang="en-US" sz="1400" dirty="0">
                <a:latin typeface="黑体" pitchFamily="49" charset="-122"/>
                <a:ea typeface="黑体" pitchFamily="49" charset="-122"/>
              </a:rPr>
              <a:t>灵活性：普遍缺乏“类比、联想”等学习功能</a:t>
            </a:r>
            <a:endParaRPr lang="en-US" altLang="zh-CN" sz="1400" dirty="0">
              <a:latin typeface="黑体" pitchFamily="49" charset="-122"/>
              <a:ea typeface="黑体" pitchFamily="49" charset="-122"/>
            </a:endParaRPr>
          </a:p>
          <a:p>
            <a:pPr marL="342900" indent="-342900">
              <a:spcBef>
                <a:spcPct val="20000"/>
              </a:spcBef>
              <a:buFont typeface="Wingdings" pitchFamily="2" charset="2"/>
              <a:buBlip>
                <a:blip r:embed="rId3"/>
              </a:buBlip>
            </a:pPr>
            <a:endParaRPr lang="zh-CN" altLang="en-US" sz="1600" dirty="0">
              <a:latin typeface="黑体" pitchFamily="49" charset="-122"/>
              <a:ea typeface="黑体" pitchFamily="49" charset="-122"/>
            </a:endParaRPr>
          </a:p>
        </p:txBody>
      </p:sp>
      <p:sp>
        <p:nvSpPr>
          <p:cNvPr id="8" name="右箭头 7"/>
          <p:cNvSpPr/>
          <p:nvPr/>
        </p:nvSpPr>
        <p:spPr bwMode="auto">
          <a:xfrm>
            <a:off x="4721225" y="1268436"/>
            <a:ext cx="396875" cy="501650"/>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9" name="右箭头 8"/>
          <p:cNvSpPr/>
          <p:nvPr/>
        </p:nvSpPr>
        <p:spPr bwMode="auto">
          <a:xfrm>
            <a:off x="4721225" y="3211536"/>
            <a:ext cx="396875"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0" name="右箭头 9"/>
          <p:cNvSpPr/>
          <p:nvPr/>
        </p:nvSpPr>
        <p:spPr bwMode="auto">
          <a:xfrm>
            <a:off x="4751388" y="5011761"/>
            <a:ext cx="396875"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1" name="圆角矩形 10"/>
          <p:cNvSpPr/>
          <p:nvPr/>
        </p:nvSpPr>
        <p:spPr bwMode="auto">
          <a:xfrm>
            <a:off x="5189586" y="1122956"/>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r>
              <a:rPr lang="zh-CN" altLang="en-US" sz="2000" noProof="1">
                <a:ln>
                  <a:solidFill>
                    <a:schemeClr val="bg1"/>
                  </a:solidFill>
                </a:ln>
                <a:solidFill>
                  <a:schemeClr val="bg1"/>
                </a:solidFill>
                <a:latin typeface="+mn-ea"/>
              </a:rPr>
              <a:t>数据科学与计算智能</a:t>
            </a:r>
          </a:p>
        </p:txBody>
      </p:sp>
      <p:sp>
        <p:nvSpPr>
          <p:cNvPr id="12" name="圆角矩形 11"/>
          <p:cNvSpPr/>
          <p:nvPr/>
        </p:nvSpPr>
        <p:spPr bwMode="auto">
          <a:xfrm>
            <a:off x="5189586" y="2995164"/>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r>
              <a:rPr lang="zh-CN" altLang="en-US" sz="2000" noProof="1">
                <a:ln>
                  <a:solidFill>
                    <a:schemeClr val="bg1"/>
                  </a:solidFill>
                </a:ln>
                <a:solidFill>
                  <a:schemeClr val="bg1"/>
                </a:solidFill>
                <a:latin typeface="+mn-ea"/>
              </a:rPr>
              <a:t>新型计算技术与系统</a:t>
            </a:r>
          </a:p>
        </p:txBody>
      </p:sp>
      <p:sp>
        <p:nvSpPr>
          <p:cNvPr id="13" name="圆角矩形 12"/>
          <p:cNvSpPr/>
          <p:nvPr/>
        </p:nvSpPr>
        <p:spPr bwMode="auto">
          <a:xfrm>
            <a:off x="5189586" y="4795364"/>
            <a:ext cx="2550766" cy="1080120"/>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r>
              <a:rPr lang="zh-CN" altLang="en-US" sz="2000" noProof="1">
                <a:ln>
                  <a:solidFill>
                    <a:schemeClr val="bg1"/>
                  </a:solidFill>
                </a:ln>
                <a:solidFill>
                  <a:schemeClr val="bg1"/>
                </a:solidFill>
                <a:latin typeface="+mn-ea"/>
              </a:rPr>
              <a:t>认知机理与仿真</a:t>
            </a:r>
          </a:p>
        </p:txBody>
      </p:sp>
      <p:sp>
        <p:nvSpPr>
          <p:cNvPr id="14" name="下箭头 13"/>
          <p:cNvSpPr/>
          <p:nvPr/>
        </p:nvSpPr>
        <p:spPr bwMode="auto">
          <a:xfrm>
            <a:off x="6018213" y="2347936"/>
            <a:ext cx="569912" cy="574675"/>
          </a:xfrm>
          <a:prstGeom prst="down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5" name="下箭头 14"/>
          <p:cNvSpPr>
            <a:spLocks noChangeArrowheads="1"/>
          </p:cNvSpPr>
          <p:nvPr/>
        </p:nvSpPr>
        <p:spPr bwMode="auto">
          <a:xfrm rot="10800000">
            <a:off x="6084888" y="4087836"/>
            <a:ext cx="574675" cy="577850"/>
          </a:xfrm>
          <a:prstGeom prst="downArrow">
            <a:avLst>
              <a:gd name="adj1" fmla="val 50000"/>
              <a:gd name="adj2" fmla="val 50138"/>
            </a:avLst>
          </a:prstGeom>
          <a:solidFill>
            <a:srgbClr val="FF0000"/>
          </a:solidFill>
          <a:ln>
            <a:headEnd/>
            <a:tailEnd/>
          </a:ln>
        </p:spPr>
        <p:style>
          <a:lnRef idx="2">
            <a:schemeClr val="accent1">
              <a:shade val="50000"/>
            </a:schemeClr>
          </a:lnRef>
          <a:fillRef idx="1">
            <a:schemeClr val="accent1"/>
          </a:fillRef>
          <a:effectRef idx="0">
            <a:schemeClr val="accent1"/>
          </a:effectRef>
          <a:fontRef idx="minor">
            <a:schemeClr val="lt1"/>
          </a:fontRef>
        </p:style>
        <p:txBody>
          <a:bodyPr rot="10800000"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6" name="右箭头 15"/>
          <p:cNvSpPr/>
          <p:nvPr/>
        </p:nvSpPr>
        <p:spPr bwMode="auto">
          <a:xfrm>
            <a:off x="7740650" y="3246461"/>
            <a:ext cx="503238" cy="504825"/>
          </a:xfrm>
          <a:prstGeom prst="rightArrow">
            <a:avLst/>
          </a:prstGeom>
          <a:solidFill>
            <a:srgbClr val="FF0000"/>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7" name="圆角矩形 16"/>
          <p:cNvSpPr/>
          <p:nvPr/>
        </p:nvSpPr>
        <p:spPr bwMode="auto">
          <a:xfrm>
            <a:off x="8172400" y="1122956"/>
            <a:ext cx="792088" cy="4752528"/>
          </a:xfrm>
          <a:prstGeom prst="roundRect">
            <a:avLst/>
          </a:prstGeom>
          <a:solidFill>
            <a:schemeClr val="accent2"/>
          </a:solid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lIns="36000" rIns="36000" anchor="ctr"/>
          <a:lstStyle/>
          <a:p>
            <a:pPr algn="ctr">
              <a:defRPr/>
            </a:pPr>
            <a:endParaRPr lang="en-US" altLang="zh-CN" sz="2000" noProof="1">
              <a:ln>
                <a:solidFill>
                  <a:schemeClr val="bg1"/>
                </a:solidFill>
              </a:ln>
              <a:solidFill>
                <a:schemeClr val="bg1"/>
              </a:solidFill>
              <a:latin typeface="+mn-ea"/>
            </a:endParaRPr>
          </a:p>
          <a:p>
            <a:pPr algn="ctr">
              <a:defRPr/>
            </a:pPr>
            <a:r>
              <a:rPr lang="zh-CN" altLang="en-US" sz="2000" noProof="1">
                <a:ln>
                  <a:solidFill>
                    <a:schemeClr val="bg1"/>
                  </a:solidFill>
                </a:ln>
                <a:solidFill>
                  <a:schemeClr val="bg1"/>
                </a:solidFill>
                <a:latin typeface="+mn-ea"/>
              </a:rPr>
              <a:t>数据工程与</a:t>
            </a:r>
            <a:endParaRPr lang="en-US" altLang="zh-CN" sz="2000" noProof="1">
              <a:ln>
                <a:solidFill>
                  <a:schemeClr val="bg1"/>
                </a:solidFill>
              </a:ln>
              <a:solidFill>
                <a:schemeClr val="bg1"/>
              </a:solidFill>
              <a:latin typeface="+mn-ea"/>
            </a:endParaRPr>
          </a:p>
          <a:p>
            <a:pPr algn="ctr">
              <a:defRPr/>
            </a:pPr>
            <a:r>
              <a:rPr lang="zh-CN" altLang="en-US" sz="2000" noProof="1">
                <a:ln>
                  <a:solidFill>
                    <a:schemeClr val="bg1"/>
                  </a:solidFill>
                </a:ln>
                <a:solidFill>
                  <a:schemeClr val="bg1"/>
                </a:solidFill>
                <a:latin typeface="+mn-ea"/>
              </a:rPr>
              <a:t>脑机系统</a:t>
            </a:r>
          </a:p>
        </p:txBody>
      </p:sp>
      <p:sp>
        <p:nvSpPr>
          <p:cNvPr id="18" name="矩形 1"/>
          <p:cNvSpPr>
            <a:spLocks noChangeArrowheads="1"/>
          </p:cNvSpPr>
          <p:nvPr/>
        </p:nvSpPr>
        <p:spPr bwMode="auto">
          <a:xfrm>
            <a:off x="-15875" y="6162698"/>
            <a:ext cx="5970588" cy="523875"/>
          </a:xfrm>
          <a:prstGeom prst="rect">
            <a:avLst/>
          </a:prstGeom>
          <a:solidFill>
            <a:schemeClr val="bg1"/>
          </a:solidFill>
          <a:ln w="9525">
            <a:noFill/>
            <a:miter lim="800000"/>
            <a:headEnd/>
            <a:tailEnd/>
          </a:ln>
        </p:spPr>
        <p:txBody>
          <a:bodyPr>
            <a:spAutoFit/>
          </a:bodyPr>
          <a:lstStyle/>
          <a:p>
            <a:r>
              <a:rPr lang="zh-CN" altLang="en-US" sz="2800">
                <a:solidFill>
                  <a:srgbClr val="FF0000"/>
                </a:solidFill>
                <a:latin typeface="黑体" pitchFamily="49" charset="-122"/>
                <a:ea typeface="黑体" pitchFamily="49" charset="-122"/>
              </a:rPr>
              <a:t>http://www.bdbc.org.cn/</a:t>
            </a:r>
          </a:p>
        </p:txBody>
      </p:sp>
      <p:pic>
        <p:nvPicPr>
          <p:cNvPr id="19" name="图片 2"/>
          <p:cNvPicPr>
            <a:picLocks noChangeAspect="1"/>
          </p:cNvPicPr>
          <p:nvPr/>
        </p:nvPicPr>
        <p:blipFill>
          <a:blip r:embed="rId4"/>
          <a:srcRect/>
          <a:stretch>
            <a:fillRect/>
          </a:stretch>
        </p:blipFill>
        <p:spPr bwMode="auto">
          <a:xfrm>
            <a:off x="5972175" y="5946798"/>
            <a:ext cx="3151188" cy="768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7</a:t>
            </a:fld>
            <a:endParaRPr lang="zh-CN" altLang="en-US" dirty="0"/>
          </a:p>
        </p:txBody>
      </p:sp>
      <p:pic>
        <p:nvPicPr>
          <p:cNvPr id="5" name="Picture 4"/>
          <p:cNvPicPr>
            <a:picLocks noChangeAspect="1" noChangeArrowheads="1"/>
          </p:cNvPicPr>
          <p:nvPr/>
        </p:nvPicPr>
        <p:blipFill>
          <a:blip r:embed="rId2"/>
          <a:srcRect/>
          <a:stretch>
            <a:fillRect/>
          </a:stretch>
        </p:blipFill>
        <p:spPr bwMode="auto">
          <a:xfrm>
            <a:off x="5500688" y="3549632"/>
            <a:ext cx="3643312" cy="561975"/>
          </a:xfrm>
          <a:prstGeom prst="rect">
            <a:avLst/>
          </a:prstGeom>
          <a:noFill/>
          <a:ln w="9525">
            <a:noFill/>
            <a:miter lim="800000"/>
            <a:headEnd/>
            <a:tailEnd/>
          </a:ln>
        </p:spPr>
      </p:pic>
      <p:sp>
        <p:nvSpPr>
          <p:cNvPr id="6" name="TextBox 3"/>
          <p:cNvSpPr txBox="1">
            <a:spLocks noChangeArrowheads="1"/>
          </p:cNvSpPr>
          <p:nvPr/>
        </p:nvSpPr>
        <p:spPr bwMode="auto">
          <a:xfrm>
            <a:off x="354013" y="928670"/>
            <a:ext cx="8394700" cy="3086100"/>
          </a:xfrm>
          <a:prstGeom prst="rect">
            <a:avLst/>
          </a:prstGeom>
          <a:noFill/>
          <a:ln w="9525">
            <a:noFill/>
            <a:miter lim="800000"/>
            <a:headEnd/>
            <a:tailEnd/>
          </a:ln>
        </p:spPr>
        <p:txBody>
          <a:bodyPr>
            <a:spAutoFit/>
          </a:bodyPr>
          <a:lstStyle/>
          <a:p>
            <a:pPr marL="342900" indent="-342900">
              <a:spcBef>
                <a:spcPct val="20000"/>
              </a:spcBef>
              <a:buFont typeface="Wingdings" pitchFamily="2" charset="2"/>
              <a:buBlip>
                <a:blip r:embed="rId3"/>
              </a:buBlip>
            </a:pPr>
            <a:r>
              <a:rPr lang="zh-CN" altLang="en-US" sz="2400" dirty="0">
                <a:latin typeface="黑体" pitchFamily="49" charset="-122"/>
                <a:ea typeface="黑体" pitchFamily="49" charset="-122"/>
              </a:rPr>
              <a:t>过去</a:t>
            </a:r>
            <a:r>
              <a:rPr lang="en-US" altLang="zh-CN" sz="2400" dirty="0">
                <a:latin typeface="黑体" pitchFamily="49" charset="-122"/>
                <a:ea typeface="黑体" pitchFamily="49" charset="-122"/>
              </a:rPr>
              <a:t>5</a:t>
            </a:r>
            <a:r>
              <a:rPr lang="zh-CN" altLang="en-US" sz="2400" dirty="0">
                <a:latin typeface="黑体" pitchFamily="49" charset="-122"/>
                <a:ea typeface="黑体" pitchFamily="49" charset="-122"/>
              </a:rPr>
              <a:t>年大数据的研究，已经产生了重大突破，并在部分领域取得良好的应用</a:t>
            </a:r>
            <a:endParaRPr lang="en-US" altLang="zh-CN" sz="2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计算基础：大规模云计算、大规模深度学习</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感知处理的角度：大规模深度学习，</a:t>
            </a:r>
            <a:r>
              <a:rPr lang="en-US" altLang="zh-CN" sz="2000" dirty="0" err="1">
                <a:latin typeface="黑体" pitchFamily="49" charset="-122"/>
                <a:ea typeface="黑体" pitchFamily="49" charset="-122"/>
              </a:rPr>
              <a:t>imageNet</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zh-CN" altLang="en-US" sz="2000" dirty="0">
                <a:latin typeface="黑体" pitchFamily="49" charset="-122"/>
                <a:ea typeface="黑体" pitchFamily="49" charset="-122"/>
              </a:rPr>
              <a:t>知识组织与管理角度：大规模知识图谱</a:t>
            </a:r>
            <a:endParaRPr lang="en-US" altLang="zh-CN" sz="1600" dirty="0">
              <a:latin typeface="黑体" pitchFamily="49" charset="-122"/>
              <a:ea typeface="黑体" pitchFamily="49" charset="-122"/>
            </a:endParaRPr>
          </a:p>
          <a:p>
            <a:pPr marL="342900" indent="-342900">
              <a:spcBef>
                <a:spcPct val="20000"/>
              </a:spcBef>
              <a:buFont typeface="Wingdings" pitchFamily="2" charset="2"/>
              <a:buBlip>
                <a:blip r:embed="rId3"/>
              </a:buBlip>
            </a:pPr>
            <a:r>
              <a:rPr lang="zh-CN" altLang="en-US" sz="2400" dirty="0">
                <a:latin typeface="黑体" pitchFamily="49" charset="-122"/>
                <a:ea typeface="黑体" pitchFamily="49" charset="-122"/>
              </a:rPr>
              <a:t>基于数据产生知识的问答系统与个人辅助系统</a:t>
            </a:r>
            <a:endParaRPr lang="en-US" altLang="zh-CN" sz="24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en-US" altLang="zh-CN" sz="2000" dirty="0">
                <a:latin typeface="黑体" pitchFamily="49" charset="-122"/>
                <a:ea typeface="黑体" pitchFamily="49" charset="-122"/>
              </a:rPr>
              <a:t>Watson </a:t>
            </a:r>
            <a:r>
              <a:rPr lang="en-US" altLang="zh-CN" sz="2000" dirty="0" err="1">
                <a:latin typeface="黑体" pitchFamily="49" charset="-122"/>
                <a:ea typeface="黑体" pitchFamily="49" charset="-122"/>
              </a:rPr>
              <a:t>DeepQA</a:t>
            </a:r>
            <a:r>
              <a:rPr lang="zh-CN" altLang="en-US" sz="2000" dirty="0">
                <a:latin typeface="黑体" pitchFamily="49" charset="-122"/>
                <a:ea typeface="黑体" pitchFamily="49" charset="-122"/>
              </a:rPr>
              <a:t>：智能搜索</a:t>
            </a:r>
            <a:r>
              <a:rPr lang="en-US" altLang="zh-CN" sz="2000" dirty="0">
                <a:latin typeface="黑体" pitchFamily="49" charset="-122"/>
                <a:ea typeface="黑体" pitchFamily="49" charset="-122"/>
                <a:sym typeface="Wingdings" pitchFamily="2" charset="2"/>
              </a:rPr>
              <a:t></a:t>
            </a:r>
            <a:r>
              <a:rPr lang="zh-CN" altLang="en-US" sz="2000" dirty="0">
                <a:latin typeface="黑体" pitchFamily="49" charset="-122"/>
                <a:ea typeface="黑体" pitchFamily="49" charset="-122"/>
              </a:rPr>
              <a:t>知识引擎</a:t>
            </a:r>
            <a:endParaRPr lang="en-US" altLang="zh-CN" sz="2000" dirty="0">
              <a:latin typeface="黑体" pitchFamily="49" charset="-122"/>
              <a:ea typeface="黑体" pitchFamily="49" charset="-122"/>
            </a:endParaRPr>
          </a:p>
          <a:p>
            <a:pPr marL="1085850" lvl="1" indent="-342900">
              <a:spcBef>
                <a:spcPct val="20000"/>
              </a:spcBef>
              <a:buFont typeface="Wingdings" pitchFamily="2" charset="2"/>
              <a:buBlip>
                <a:blip r:embed="rId3"/>
              </a:buBlip>
            </a:pPr>
            <a:r>
              <a:rPr lang="en-US" altLang="zh-CN" sz="2000" dirty="0">
                <a:latin typeface="黑体" pitchFamily="49" charset="-122"/>
                <a:ea typeface="黑体" pitchFamily="49" charset="-122"/>
              </a:rPr>
              <a:t>Apple </a:t>
            </a:r>
            <a:r>
              <a:rPr lang="en-US" altLang="zh-CN" sz="2000" dirty="0" err="1">
                <a:latin typeface="黑体" pitchFamily="49" charset="-122"/>
                <a:ea typeface="黑体" pitchFamily="49" charset="-122"/>
              </a:rPr>
              <a:t>Siri</a:t>
            </a:r>
            <a:r>
              <a:rPr lang="en-US" altLang="zh-CN" sz="2000" dirty="0">
                <a:latin typeface="黑体" pitchFamily="49" charset="-122"/>
                <a:ea typeface="黑体" pitchFamily="49" charset="-122"/>
              </a:rPr>
              <a:t> &amp; Wolfram Alpha</a:t>
            </a:r>
            <a:endParaRPr lang="zh-CN" altLang="en-US" sz="2400" dirty="0">
              <a:latin typeface="黑体" pitchFamily="49" charset="-122"/>
              <a:ea typeface="黑体" pitchFamily="49" charset="-122"/>
            </a:endParaRPr>
          </a:p>
        </p:txBody>
      </p:sp>
      <p:pic>
        <p:nvPicPr>
          <p:cNvPr id="7" name="Picture 2"/>
          <p:cNvPicPr>
            <a:picLocks noChangeAspect="1" noChangeArrowheads="1"/>
          </p:cNvPicPr>
          <p:nvPr/>
        </p:nvPicPr>
        <p:blipFill>
          <a:blip r:embed="rId4"/>
          <a:srcRect/>
          <a:stretch>
            <a:fillRect/>
          </a:stretch>
        </p:blipFill>
        <p:spPr bwMode="auto">
          <a:xfrm>
            <a:off x="684213" y="4159232"/>
            <a:ext cx="3887787" cy="2398713"/>
          </a:xfrm>
          <a:prstGeom prst="rect">
            <a:avLst/>
          </a:prstGeom>
          <a:noFill/>
          <a:ln w="9525">
            <a:noFill/>
            <a:miter lim="800000"/>
            <a:headEnd/>
            <a:tailEnd/>
          </a:ln>
        </p:spPr>
      </p:pic>
      <p:pic>
        <p:nvPicPr>
          <p:cNvPr id="8" name="Picture 3"/>
          <p:cNvPicPr>
            <a:picLocks noChangeAspect="1" noChangeArrowheads="1"/>
          </p:cNvPicPr>
          <p:nvPr/>
        </p:nvPicPr>
        <p:blipFill>
          <a:blip r:embed="rId5"/>
          <a:srcRect/>
          <a:stretch>
            <a:fillRect/>
          </a:stretch>
        </p:blipFill>
        <p:spPr bwMode="auto">
          <a:xfrm>
            <a:off x="4572000" y="4114782"/>
            <a:ext cx="3887788" cy="2486025"/>
          </a:xfrm>
          <a:prstGeom prst="rect">
            <a:avLst/>
          </a:prstGeom>
          <a:noFill/>
          <a:ln w="9525">
            <a:noFill/>
            <a:miter lim="800000"/>
            <a:headEnd/>
            <a:tailEnd/>
          </a:ln>
        </p:spPr>
      </p:pic>
      <p:sp>
        <p:nvSpPr>
          <p:cNvPr id="9" name="矩形 8"/>
          <p:cNvSpPr/>
          <p:nvPr/>
        </p:nvSpPr>
        <p:spPr>
          <a:xfrm>
            <a:off x="0" y="6281720"/>
            <a:ext cx="9144000" cy="36988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buFont typeface="Arial" panose="020B0604020202020204" pitchFamily="34" charset="0"/>
              <a:buNone/>
              <a:defRPr/>
            </a:pPr>
            <a:r>
              <a:rPr lang="en-US" altLang="zh-CN" noProof="1"/>
              <a:t>Watson</a:t>
            </a:r>
            <a:r>
              <a:rPr lang="zh-CN" altLang="en-US" noProof="1"/>
              <a:t>和</a:t>
            </a:r>
            <a:r>
              <a:rPr lang="en-US" altLang="zh-CN" noProof="1"/>
              <a:t>Wolfram|Alpha</a:t>
            </a:r>
            <a:r>
              <a:rPr lang="zh-CN" altLang="en-US" noProof="1"/>
              <a:t>的成功说明：</a:t>
            </a:r>
            <a:r>
              <a:rPr lang="en-US" altLang="zh-CN" noProof="1"/>
              <a:t>AI</a:t>
            </a:r>
            <a:r>
              <a:rPr lang="zh-CN" altLang="en-US" noProof="1"/>
              <a:t>可以用一个纯粹的计算系统</a:t>
            </a:r>
            <a:r>
              <a:rPr lang="en-US" altLang="zh-CN" noProof="1"/>
              <a:t>(</a:t>
            </a:r>
            <a:r>
              <a:rPr lang="zh-CN" altLang="en-US" noProof="1"/>
              <a:t>交互</a:t>
            </a:r>
            <a:r>
              <a:rPr lang="en-US" altLang="zh-CN" noProof="1"/>
              <a:t>+</a:t>
            </a:r>
            <a:r>
              <a:rPr lang="zh-CN" altLang="en-US" noProof="1"/>
              <a:t>计算</a:t>
            </a:r>
            <a:r>
              <a:rPr lang="en-US" altLang="zh-CN" noProof="1"/>
              <a:t>)</a:t>
            </a:r>
            <a:r>
              <a:rPr lang="zh-CN" altLang="en-US" noProof="1"/>
              <a:t>实现</a:t>
            </a:r>
          </a:p>
        </p:txBody>
      </p:sp>
      <p:pic>
        <p:nvPicPr>
          <p:cNvPr id="10" name="Picture 4" descr="Image result for alphago"/>
          <p:cNvPicPr>
            <a:picLocks noChangeAspect="1" noChangeArrowheads="1"/>
          </p:cNvPicPr>
          <p:nvPr/>
        </p:nvPicPr>
        <p:blipFill>
          <a:blip r:embed="rId6" cstate="print"/>
          <a:srcRect/>
          <a:stretch>
            <a:fillRect/>
          </a:stretch>
        </p:blipFill>
        <p:spPr bwMode="auto">
          <a:xfrm>
            <a:off x="7286644" y="1357298"/>
            <a:ext cx="1571636" cy="2082418"/>
          </a:xfrm>
          <a:prstGeom prst="rect">
            <a:avLst/>
          </a:prstGeom>
          <a:noFill/>
        </p:spPr>
      </p:pic>
      <p:sp>
        <p:nvSpPr>
          <p:cNvPr id="12" name="标题 1"/>
          <p:cNvSpPr>
            <a:spLocks noChangeArrowheads="1"/>
          </p:cNvSpPr>
          <p:nvPr/>
        </p:nvSpPr>
        <p:spPr bwMode="auto">
          <a:xfrm>
            <a:off x="179388" y="66694"/>
            <a:ext cx="8686800" cy="774700"/>
          </a:xfrm>
          <a:prstGeom prst="rect">
            <a:avLst/>
          </a:prstGeom>
          <a:noFill/>
          <a:ln>
            <a:noFill/>
            <a:miter lim="800000"/>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marL="914400" indent="-914400" eaLnBrk="0" hangingPunct="0">
              <a:defRPr/>
            </a:pPr>
            <a:r>
              <a:rPr lang="zh-CN" altLang="en-US" sz="3600" b="1" dirty="0">
                <a:solidFill>
                  <a:srgbClr val="C00000"/>
                </a:solidFill>
                <a:latin typeface="Arial Unicode MS" pitchFamily="34" charset="-122"/>
                <a:ea typeface="黑体" pitchFamily="49" charset="-122"/>
                <a:cs typeface="+mj-cs"/>
                <a:sym typeface="黑体" panose="02010609060101010101" pitchFamily="49" charset="-122"/>
              </a:rPr>
              <a:t>大</a:t>
            </a:r>
            <a:r>
              <a:rPr lang="zh-CN" altLang="en-US" sz="3600" b="1" dirty="0" smtClean="0">
                <a:solidFill>
                  <a:srgbClr val="C00000"/>
                </a:solidFill>
                <a:latin typeface="Arial Unicode MS" pitchFamily="34" charset="-122"/>
                <a:ea typeface="黑体" pitchFamily="49" charset="-122"/>
                <a:cs typeface="+mj-cs"/>
                <a:sym typeface="黑体" panose="02010609060101010101" pitchFamily="49" charset="-122"/>
              </a:rPr>
              <a:t>数据的研究与应用：取得重大突破</a:t>
            </a:r>
            <a:endParaRPr lang="en-US" altLang="zh-CN" sz="3600" b="1" dirty="0">
              <a:solidFill>
                <a:srgbClr val="C00000"/>
              </a:solidFill>
              <a:latin typeface="Arial Unicode MS" pitchFamily="34" charset="-122"/>
              <a:ea typeface="黑体" pitchFamily="49" charset="-122"/>
              <a:cs typeface="+mj-cs"/>
              <a:sym typeface="黑体" panose="02010609060101010101" pitchFamily="49"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8</a:t>
            </a:fld>
            <a:endParaRPr lang="zh-CN" altLang="en-US" dirty="0"/>
          </a:p>
        </p:txBody>
      </p:sp>
      <p:pic>
        <p:nvPicPr>
          <p:cNvPr id="5" name="Picture 4"/>
          <p:cNvPicPr>
            <a:picLocks noChangeAspect="1" noChangeArrowheads="1"/>
          </p:cNvPicPr>
          <p:nvPr/>
        </p:nvPicPr>
        <p:blipFill>
          <a:blip r:embed="rId2"/>
          <a:srcRect/>
          <a:stretch>
            <a:fillRect/>
          </a:stretch>
        </p:blipFill>
        <p:spPr bwMode="auto">
          <a:xfrm>
            <a:off x="2052638" y="5167333"/>
            <a:ext cx="647700" cy="795338"/>
          </a:xfrm>
          <a:prstGeom prst="rect">
            <a:avLst/>
          </a:prstGeom>
          <a:noFill/>
          <a:ln w="9525">
            <a:noFill/>
            <a:miter lim="800000"/>
            <a:headEnd/>
            <a:tailEnd/>
          </a:ln>
        </p:spPr>
      </p:pic>
      <p:sp>
        <p:nvSpPr>
          <p:cNvPr id="6" name="TextBox 3"/>
          <p:cNvSpPr txBox="1">
            <a:spLocks noChangeArrowheads="1"/>
          </p:cNvSpPr>
          <p:nvPr/>
        </p:nvSpPr>
        <p:spPr bwMode="auto">
          <a:xfrm>
            <a:off x="354013" y="928670"/>
            <a:ext cx="8394700" cy="2105025"/>
          </a:xfrm>
          <a:prstGeom prst="rect">
            <a:avLst/>
          </a:prstGeom>
          <a:noFill/>
          <a:ln w="9525">
            <a:noFill/>
            <a:miter lim="800000"/>
            <a:headEnd/>
            <a:tailEnd/>
          </a:ln>
        </p:spPr>
        <p:txBody>
          <a:bodyPr>
            <a:spAutoFit/>
          </a:bodyPr>
          <a:lstStyle/>
          <a:p>
            <a:pPr marL="342900" lvl="1" indent="-342900">
              <a:spcBef>
                <a:spcPct val="20000"/>
              </a:spcBef>
              <a:buFont typeface="Wingdings" pitchFamily="2" charset="2"/>
              <a:buChar char="l"/>
            </a:pPr>
            <a:r>
              <a:rPr lang="zh-CN" altLang="en-US" sz="2400" dirty="0">
                <a:latin typeface="黑体" pitchFamily="49" charset="-122"/>
                <a:ea typeface="黑体" pitchFamily="49" charset="-122"/>
              </a:rPr>
              <a:t>回顾</a:t>
            </a:r>
            <a:r>
              <a:rPr lang="zh-CN" altLang="en-US" sz="2400" dirty="0" smtClean="0">
                <a:latin typeface="黑体" pitchFamily="49" charset="-122"/>
                <a:ea typeface="黑体" pitchFamily="49" charset="-122"/>
              </a:rPr>
              <a:t>数据库领域的</a:t>
            </a:r>
            <a:r>
              <a:rPr lang="zh-CN" altLang="en-US" sz="2400" dirty="0">
                <a:latin typeface="黑体" pitchFamily="49" charset="-122"/>
                <a:ea typeface="黑体" pitchFamily="49" charset="-122"/>
              </a:rPr>
              <a:t>发展历程</a:t>
            </a:r>
            <a:endParaRPr lang="en-US" altLang="zh-CN" sz="2400"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1960s</a:t>
            </a:r>
            <a:r>
              <a:rPr lang="zh-CN" altLang="en-US" dirty="0">
                <a:latin typeface="黑体" pitchFamily="49" charset="-122"/>
                <a:ea typeface="黑体" pitchFamily="49" charset="-122"/>
              </a:rPr>
              <a:t>前后，外部存储设备问世，催生数据管理需求</a:t>
            </a:r>
            <a:r>
              <a:rPr lang="zh-CN" altLang="en-US" dirty="0" smtClean="0">
                <a:latin typeface="黑体" pitchFamily="49" charset="-122"/>
                <a:ea typeface="黑体" pitchFamily="49" charset="-122"/>
              </a:rPr>
              <a:t>，数据库</a:t>
            </a:r>
            <a:r>
              <a:rPr lang="zh-CN" altLang="en-US" dirty="0">
                <a:latin typeface="黑体" pitchFamily="49" charset="-122"/>
                <a:ea typeface="黑体" pitchFamily="49" charset="-122"/>
              </a:rPr>
              <a:t>从文件系统中分离出来</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1969</a:t>
            </a:r>
            <a:r>
              <a:rPr lang="zh-CN" altLang="en-US" dirty="0">
                <a:latin typeface="黑体" pitchFamily="49" charset="-122"/>
                <a:ea typeface="黑体" pitchFamily="49" charset="-122"/>
              </a:rPr>
              <a:t>年，具有完备理论的</a:t>
            </a:r>
            <a:r>
              <a:rPr lang="zh-CN" altLang="en-US" dirty="0" smtClean="0">
                <a:latin typeface="黑体" pitchFamily="49" charset="-122"/>
                <a:ea typeface="黑体" pitchFamily="49" charset="-122"/>
              </a:rPr>
              <a:t>“关系数据模型”</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1981</a:t>
            </a:r>
            <a:r>
              <a:rPr lang="zh-CN" altLang="en-US" dirty="0">
                <a:latin typeface="黑体" pitchFamily="49" charset="-122"/>
                <a:ea typeface="黑体" pitchFamily="49" charset="-122"/>
              </a:rPr>
              <a:t>年，</a:t>
            </a:r>
            <a:r>
              <a:rPr lang="zh-CN" altLang="en-US" dirty="0" smtClean="0">
                <a:latin typeface="黑体" pitchFamily="49" charset="-122"/>
                <a:ea typeface="黑体" pitchFamily="49" charset="-122"/>
              </a:rPr>
              <a:t>事务处理，解决数据一致性问题</a:t>
            </a:r>
            <a:endParaRPr lang="en-US" altLang="zh-CN" dirty="0">
              <a:latin typeface="黑体" pitchFamily="49" charset="-122"/>
              <a:ea typeface="黑体" pitchFamily="49" charset="-122"/>
            </a:endParaRPr>
          </a:p>
          <a:p>
            <a:pPr marL="742950" lvl="2" indent="-342900">
              <a:spcBef>
                <a:spcPct val="20000"/>
              </a:spcBef>
              <a:buFontTx/>
              <a:buBlip>
                <a:blip r:embed="rId3"/>
              </a:buBlip>
            </a:pPr>
            <a:r>
              <a:rPr lang="en-US" altLang="zh-CN" dirty="0">
                <a:latin typeface="黑体" pitchFamily="49" charset="-122"/>
                <a:ea typeface="黑体" pitchFamily="49" charset="-122"/>
              </a:rPr>
              <a:t>2000</a:t>
            </a:r>
            <a:r>
              <a:rPr lang="zh-CN" altLang="en-US" dirty="0">
                <a:latin typeface="黑体" pitchFamily="49" charset="-122"/>
                <a:ea typeface="黑体" pitchFamily="49" charset="-122"/>
              </a:rPr>
              <a:t>年以来，数据量持续增大带来的挑战</a:t>
            </a:r>
            <a:endParaRPr lang="en-US" altLang="zh-CN" sz="2000" dirty="0">
              <a:latin typeface="黑体" pitchFamily="49" charset="-122"/>
              <a:ea typeface="黑体" pitchFamily="49" charset="-122"/>
            </a:endParaRPr>
          </a:p>
        </p:txBody>
      </p:sp>
      <p:sp>
        <p:nvSpPr>
          <p:cNvPr id="7" name="右箭头 6"/>
          <p:cNvSpPr/>
          <p:nvPr/>
        </p:nvSpPr>
        <p:spPr bwMode="auto">
          <a:xfrm>
            <a:off x="354013" y="4773633"/>
            <a:ext cx="8682037" cy="360363"/>
          </a:xfrm>
          <a:prstGeom prst="right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8" name="AutoShape 30"/>
          <p:cNvSpPr>
            <a:spLocks noChangeArrowheads="1"/>
          </p:cNvSpPr>
          <p:nvPr/>
        </p:nvSpPr>
        <p:spPr bwMode="auto">
          <a:xfrm>
            <a:off x="1403350" y="3405208"/>
            <a:ext cx="1655763" cy="1081088"/>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具有完备理论的</a:t>
            </a:r>
            <a:endParaRPr lang="en-US" altLang="zh-CN" sz="1400">
              <a:latin typeface="黑体" pitchFamily="49" charset="-122"/>
              <a:ea typeface="黑体" pitchFamily="49" charset="-122"/>
            </a:endParaRPr>
          </a:p>
          <a:p>
            <a:pPr algn="ctr" eaLnBrk="1" hangingPunct="1">
              <a:buFont typeface="Arial" pitchFamily="34" charset="0"/>
              <a:buNone/>
            </a:pPr>
            <a:r>
              <a:rPr lang="zh-CN" altLang="en-US" sz="1400">
                <a:latin typeface="黑体" pitchFamily="49" charset="-122"/>
                <a:ea typeface="黑体" pitchFamily="49" charset="-122"/>
              </a:rPr>
              <a:t>关系数据模型</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Edgar Frank Codd</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1981</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9" name="下箭头 8"/>
          <p:cNvSpPr/>
          <p:nvPr/>
        </p:nvSpPr>
        <p:spPr bwMode="auto">
          <a:xfrm>
            <a:off x="2124075" y="4486296"/>
            <a:ext cx="287338" cy="287337"/>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0" name="AutoShape 30"/>
          <p:cNvSpPr>
            <a:spLocks noChangeArrowheads="1"/>
          </p:cNvSpPr>
          <p:nvPr/>
        </p:nvSpPr>
        <p:spPr bwMode="auto">
          <a:xfrm>
            <a:off x="2700338" y="5092721"/>
            <a:ext cx="1008062" cy="1265237"/>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第二代</a:t>
            </a:r>
            <a:r>
              <a:rPr lang="en-US" altLang="zh-CN" sz="1200">
                <a:latin typeface="黑体" pitchFamily="49" charset="-122"/>
                <a:ea typeface="黑体" pitchFamily="49" charset="-122"/>
              </a:rPr>
              <a:t>RDBMS:</a:t>
            </a:r>
          </a:p>
          <a:p>
            <a:pPr algn="ctr" eaLnBrk="1" hangingPunct="1">
              <a:buFont typeface="Arial" pitchFamily="34" charset="0"/>
              <a:buNone/>
            </a:pPr>
            <a:r>
              <a:rPr lang="en-US" altLang="zh-CN" sz="1200">
                <a:latin typeface="黑体" pitchFamily="49" charset="-122"/>
                <a:ea typeface="黑体" pitchFamily="49" charset="-122"/>
              </a:rPr>
              <a:t>IBM R</a:t>
            </a:r>
            <a:r>
              <a:rPr lang="zh-CN" altLang="en-US" sz="1200">
                <a:latin typeface="黑体" pitchFamily="49" charset="-122"/>
                <a:ea typeface="黑体" pitchFamily="49" charset="-122"/>
              </a:rPr>
              <a:t>系统</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Ingres</a:t>
            </a:r>
          </a:p>
          <a:p>
            <a:pPr algn="ctr" eaLnBrk="1" hangingPunct="1"/>
            <a:r>
              <a:rPr lang="zh-CN" altLang="en-US" sz="1200">
                <a:latin typeface="黑体" pitchFamily="49" charset="-122"/>
                <a:ea typeface="黑体" pitchFamily="49" charset="-122"/>
              </a:rPr>
              <a:t>（</a:t>
            </a:r>
            <a:r>
              <a:rPr lang="en-US" altLang="zh-CN" sz="1200">
                <a:latin typeface="黑体" pitchFamily="49" charset="-122"/>
                <a:ea typeface="黑体" pitchFamily="49" charset="-122"/>
              </a:rPr>
              <a:t>70</a:t>
            </a:r>
            <a:r>
              <a:rPr lang="zh-CN" altLang="en-US" sz="1200">
                <a:latin typeface="黑体" pitchFamily="49" charset="-122"/>
                <a:ea typeface="黑体" pitchFamily="49" charset="-122"/>
              </a:rPr>
              <a:t>年代）</a:t>
            </a:r>
          </a:p>
          <a:p>
            <a:pPr algn="ctr" eaLnBrk="1" hangingPunct="1">
              <a:buFont typeface="Arial" pitchFamily="34" charset="0"/>
              <a:buNone/>
            </a:pPr>
            <a:r>
              <a:rPr lang="en-US" altLang="zh-CN" sz="1200">
                <a:latin typeface="黑体" pitchFamily="49" charset="-122"/>
                <a:ea typeface="黑体" pitchFamily="49" charset="-122"/>
              </a:rPr>
              <a:t>Oracle DB</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1976</a:t>
            </a:r>
            <a:r>
              <a:rPr lang="zh-CN" altLang="en-US" sz="1200">
                <a:latin typeface="黑体" pitchFamily="49" charset="-122"/>
                <a:ea typeface="黑体" pitchFamily="49" charset="-122"/>
              </a:rPr>
              <a:t>）</a:t>
            </a:r>
            <a:endParaRPr lang="en-US" altLang="zh-CN" sz="1200">
              <a:latin typeface="黑体" pitchFamily="49" charset="-122"/>
              <a:ea typeface="黑体" pitchFamily="49" charset="-122"/>
            </a:endParaRPr>
          </a:p>
        </p:txBody>
      </p:sp>
      <p:pic>
        <p:nvPicPr>
          <p:cNvPr id="11" name="Picture 2"/>
          <p:cNvPicPr>
            <a:picLocks noChangeAspect="1" noChangeArrowheads="1"/>
          </p:cNvPicPr>
          <p:nvPr/>
        </p:nvPicPr>
        <p:blipFill>
          <a:blip r:embed="rId4"/>
          <a:srcRect/>
          <a:stretch>
            <a:fillRect/>
          </a:stretch>
        </p:blipFill>
        <p:spPr bwMode="auto">
          <a:xfrm>
            <a:off x="395288" y="3621108"/>
            <a:ext cx="949325" cy="1109663"/>
          </a:xfrm>
          <a:prstGeom prst="rect">
            <a:avLst/>
          </a:prstGeom>
          <a:noFill/>
          <a:ln w="9525">
            <a:noFill/>
            <a:miter lim="800000"/>
            <a:headEnd/>
            <a:tailEnd/>
          </a:ln>
        </p:spPr>
      </p:pic>
      <p:sp>
        <p:nvSpPr>
          <p:cNvPr id="12" name="AutoShape 30"/>
          <p:cNvSpPr>
            <a:spLocks noChangeArrowheads="1"/>
          </p:cNvSpPr>
          <p:nvPr/>
        </p:nvSpPr>
        <p:spPr bwMode="auto">
          <a:xfrm>
            <a:off x="315913" y="5276871"/>
            <a:ext cx="1655762" cy="1081087"/>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早期：网状数据库</a:t>
            </a:r>
            <a:endParaRPr lang="en-US" altLang="zh-CN" sz="1400">
              <a:latin typeface="黑体" pitchFamily="49" charset="-122"/>
              <a:ea typeface="黑体" pitchFamily="49" charset="-122"/>
            </a:endParaRPr>
          </a:p>
          <a:p>
            <a:pPr algn="ctr" eaLnBrk="1" hangingPunct="1">
              <a:buFont typeface="Arial" pitchFamily="34" charset="0"/>
              <a:buNone/>
            </a:pPr>
            <a:r>
              <a:rPr lang="zh-CN" altLang="en-US" sz="1400">
                <a:latin typeface="黑体" pitchFamily="49" charset="-122"/>
                <a:ea typeface="黑体" pitchFamily="49" charset="-122"/>
              </a:rPr>
              <a:t>集成数据存储（</a:t>
            </a:r>
            <a:r>
              <a:rPr lang="en-US" altLang="zh-CN" sz="1400">
                <a:latin typeface="黑体" pitchFamily="49" charset="-122"/>
                <a:ea typeface="黑体" pitchFamily="49" charset="-122"/>
              </a:rPr>
              <a:t>IDS</a:t>
            </a:r>
            <a:r>
              <a:rPr lang="zh-CN" altLang="en-US" sz="1400">
                <a:latin typeface="黑体" pitchFamily="49" charset="-122"/>
                <a:ea typeface="黑体" pitchFamily="49" charset="-122"/>
              </a:rPr>
              <a:t>）</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Charles W.Bachman</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1973</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3" name="AutoShape 30"/>
          <p:cNvSpPr>
            <a:spLocks noChangeArrowheads="1"/>
          </p:cNvSpPr>
          <p:nvPr/>
        </p:nvSpPr>
        <p:spPr bwMode="auto">
          <a:xfrm>
            <a:off x="1971675" y="4773633"/>
            <a:ext cx="649288"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1969</a:t>
            </a:r>
            <a:endParaRPr lang="zh-CN" altLang="en-US" sz="1400" noProof="1" smtClean="0">
              <a:latin typeface="黑体" pitchFamily="49" charset="-122"/>
              <a:ea typeface="黑体" pitchFamily="49" charset="-122"/>
            </a:endParaRPr>
          </a:p>
        </p:txBody>
      </p:sp>
      <p:sp>
        <p:nvSpPr>
          <p:cNvPr id="14" name="下箭头 13"/>
          <p:cNvSpPr/>
          <p:nvPr/>
        </p:nvSpPr>
        <p:spPr bwMode="auto">
          <a:xfrm flipV="1">
            <a:off x="908050" y="5060971"/>
            <a:ext cx="342900" cy="207962"/>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pic>
        <p:nvPicPr>
          <p:cNvPr id="15" name="Picture 3"/>
          <p:cNvPicPr>
            <a:picLocks noChangeAspect="1" noChangeArrowheads="1"/>
          </p:cNvPicPr>
          <p:nvPr/>
        </p:nvPicPr>
        <p:blipFill>
          <a:blip r:embed="rId5"/>
          <a:srcRect/>
          <a:stretch>
            <a:fillRect/>
          </a:stretch>
        </p:blipFill>
        <p:spPr bwMode="auto">
          <a:xfrm>
            <a:off x="4067175" y="3529033"/>
            <a:ext cx="744538" cy="1244600"/>
          </a:xfrm>
          <a:prstGeom prst="rect">
            <a:avLst/>
          </a:prstGeom>
          <a:noFill/>
          <a:ln w="9525">
            <a:noFill/>
            <a:miter lim="800000"/>
            <a:headEnd/>
            <a:tailEnd/>
          </a:ln>
        </p:spPr>
      </p:pic>
      <p:sp>
        <p:nvSpPr>
          <p:cNvPr id="16" name="AutoShape 30"/>
          <p:cNvSpPr>
            <a:spLocks noChangeArrowheads="1"/>
          </p:cNvSpPr>
          <p:nvPr/>
        </p:nvSpPr>
        <p:spPr bwMode="auto">
          <a:xfrm>
            <a:off x="3779838" y="5276871"/>
            <a:ext cx="1655762" cy="1081087"/>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事务处理：解决一</a:t>
            </a:r>
            <a:r>
              <a:rPr lang="en-US" altLang="zh-CN" sz="1400">
                <a:latin typeface="黑体" pitchFamily="49" charset="-122"/>
                <a:ea typeface="黑体" pitchFamily="49" charset="-122"/>
              </a:rPr>
              <a:t/>
            </a:r>
            <a:br>
              <a:rPr lang="en-US" altLang="zh-CN" sz="1400">
                <a:latin typeface="黑体" pitchFamily="49" charset="-122"/>
                <a:ea typeface="黑体" pitchFamily="49" charset="-122"/>
              </a:rPr>
            </a:br>
            <a:r>
              <a:rPr lang="zh-CN" altLang="en-US" sz="1400">
                <a:latin typeface="黑体" pitchFamily="49" charset="-122"/>
                <a:ea typeface="黑体" pitchFamily="49" charset="-122"/>
              </a:rPr>
              <a:t>致性与数据恢复问题</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James Gray</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1998</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7" name="下箭头 16"/>
          <p:cNvSpPr/>
          <p:nvPr/>
        </p:nvSpPr>
        <p:spPr bwMode="auto">
          <a:xfrm flipV="1">
            <a:off x="4356100" y="5060971"/>
            <a:ext cx="344488" cy="207962"/>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sp>
        <p:nvSpPr>
          <p:cNvPr id="18" name="AutoShape 30"/>
          <p:cNvSpPr>
            <a:spLocks noChangeArrowheads="1"/>
          </p:cNvSpPr>
          <p:nvPr/>
        </p:nvSpPr>
        <p:spPr bwMode="auto">
          <a:xfrm>
            <a:off x="6732588" y="3189308"/>
            <a:ext cx="2303462" cy="1330325"/>
          </a:xfrm>
          <a:prstGeom prst="flowChartAlternateProcess">
            <a:avLst/>
          </a:prstGeom>
          <a:solidFill>
            <a:srgbClr val="FFFF00"/>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400">
                <a:latin typeface="黑体" pitchFamily="49" charset="-122"/>
                <a:ea typeface="黑体" pitchFamily="49" charset="-122"/>
              </a:rPr>
              <a:t>现代数据库概念和实践</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-Ingres(</a:t>
            </a:r>
            <a:r>
              <a:rPr lang="zh-CN" altLang="en-US" sz="1400">
                <a:latin typeface="黑体" pitchFamily="49" charset="-122"/>
                <a:ea typeface="黑体" pitchFamily="49" charset="-122"/>
              </a:rPr>
              <a:t>查询改写</a:t>
            </a:r>
            <a:r>
              <a:rPr lang="en-US" altLang="zh-CN" sz="1400">
                <a:latin typeface="黑体" pitchFamily="49" charset="-122"/>
                <a:ea typeface="黑体" pitchFamily="49" charset="-122"/>
              </a:rPr>
              <a:t>)</a:t>
            </a:r>
          </a:p>
          <a:p>
            <a:pPr algn="ctr" eaLnBrk="1" hangingPunct="1">
              <a:buFont typeface="Arial" pitchFamily="34" charset="0"/>
              <a:buNone/>
            </a:pPr>
            <a:r>
              <a:rPr lang="en-US" altLang="zh-CN" sz="1400">
                <a:latin typeface="黑体" pitchFamily="49" charset="-122"/>
                <a:ea typeface="黑体" pitchFamily="49" charset="-122"/>
              </a:rPr>
              <a:t>-Postgres(</a:t>
            </a:r>
            <a:r>
              <a:rPr lang="zh-CN" altLang="en-US" sz="1400">
                <a:latin typeface="黑体" pitchFamily="49" charset="-122"/>
                <a:ea typeface="黑体" pitchFamily="49" charset="-122"/>
              </a:rPr>
              <a:t>对象关系模型</a:t>
            </a:r>
            <a:r>
              <a:rPr lang="en-US" altLang="zh-CN" sz="1400">
                <a:latin typeface="黑体" pitchFamily="49" charset="-122"/>
                <a:ea typeface="黑体" pitchFamily="49" charset="-122"/>
              </a:rPr>
              <a:t>)</a:t>
            </a:r>
          </a:p>
          <a:p>
            <a:pPr algn="ctr" eaLnBrk="1" hangingPunct="1">
              <a:buFont typeface="Arial" pitchFamily="34" charset="0"/>
              <a:buNone/>
            </a:pPr>
            <a:r>
              <a:rPr lang="en-US" altLang="zh-CN" sz="1400">
                <a:latin typeface="黑体" pitchFamily="49" charset="-122"/>
                <a:ea typeface="黑体" pitchFamily="49" charset="-122"/>
              </a:rPr>
              <a:t>-</a:t>
            </a:r>
            <a:r>
              <a:rPr lang="zh-CN" altLang="en-US" sz="1400">
                <a:latin typeface="黑体" pitchFamily="49" charset="-122"/>
                <a:ea typeface="黑体" pitchFamily="49" charset="-122"/>
              </a:rPr>
              <a:t>列存储、流处理</a:t>
            </a:r>
            <a:endParaRPr lang="en-US" altLang="zh-CN" sz="1400">
              <a:latin typeface="黑体" pitchFamily="49" charset="-122"/>
              <a:ea typeface="黑体" pitchFamily="49" charset="-122"/>
            </a:endParaRPr>
          </a:p>
          <a:p>
            <a:pPr algn="ctr" eaLnBrk="1" hangingPunct="1">
              <a:buFont typeface="Arial" pitchFamily="34" charset="0"/>
              <a:buNone/>
            </a:pPr>
            <a:r>
              <a:rPr lang="en-US" altLang="zh-CN" sz="1400">
                <a:latin typeface="黑体" pitchFamily="49" charset="-122"/>
                <a:ea typeface="黑体" pitchFamily="49" charset="-122"/>
              </a:rPr>
              <a:t>Michael Stonebraker</a:t>
            </a:r>
          </a:p>
          <a:p>
            <a:pPr algn="ctr" eaLnBrk="1" hangingPunct="1">
              <a:buFont typeface="Arial" pitchFamily="34" charset="0"/>
              <a:buNone/>
            </a:pPr>
            <a:r>
              <a:rPr lang="zh-CN" altLang="en-US" sz="1400">
                <a:latin typeface="黑体" pitchFamily="49" charset="-122"/>
                <a:ea typeface="黑体" pitchFamily="49" charset="-122"/>
              </a:rPr>
              <a:t>（</a:t>
            </a:r>
            <a:r>
              <a:rPr lang="en-US" altLang="zh-CN" sz="1400">
                <a:latin typeface="黑体" pitchFamily="49" charset="-122"/>
                <a:ea typeface="黑体" pitchFamily="49" charset="-122"/>
              </a:rPr>
              <a:t>2014</a:t>
            </a:r>
            <a:r>
              <a:rPr lang="zh-CN" altLang="en-US" sz="1400">
                <a:latin typeface="黑体" pitchFamily="49" charset="-122"/>
                <a:ea typeface="黑体" pitchFamily="49" charset="-122"/>
              </a:rPr>
              <a:t>年图灵奖）</a:t>
            </a:r>
            <a:endParaRPr lang="zh-CN" altLang="en-US" b="0">
              <a:latin typeface="Arial" pitchFamily="34" charset="0"/>
              <a:ea typeface="宋体" pitchFamily="2" charset="-122"/>
            </a:endParaRPr>
          </a:p>
        </p:txBody>
      </p:sp>
      <p:sp>
        <p:nvSpPr>
          <p:cNvPr id="19" name="下箭头 18"/>
          <p:cNvSpPr/>
          <p:nvPr/>
        </p:nvSpPr>
        <p:spPr bwMode="auto">
          <a:xfrm>
            <a:off x="7524750" y="4557733"/>
            <a:ext cx="287338" cy="287338"/>
          </a:xfrm>
          <a:prstGeom prst="downArrow">
            <a:avLst/>
          </a:prstGeom>
          <a:ln>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36000" rIns="36000" anchor="ctr"/>
          <a:lstStyle/>
          <a:p>
            <a:pPr algn="ctr">
              <a:buFont typeface="Arial" panose="020B0604020202020204" pitchFamily="34" charset="0"/>
              <a:buNone/>
              <a:defRPr/>
            </a:pPr>
            <a:endParaRPr lang="zh-CN" altLang="en-US" sz="2200" noProof="1">
              <a:ln>
                <a:solidFill>
                  <a:schemeClr val="bg1"/>
                </a:solidFill>
              </a:ln>
              <a:solidFill>
                <a:schemeClr val="bg1"/>
              </a:solidFill>
              <a:latin typeface="+mn-ea"/>
            </a:endParaRPr>
          </a:p>
        </p:txBody>
      </p:sp>
      <p:pic>
        <p:nvPicPr>
          <p:cNvPr id="20" name="Picture 5"/>
          <p:cNvPicPr>
            <a:picLocks noChangeAspect="1" noChangeArrowheads="1"/>
          </p:cNvPicPr>
          <p:nvPr/>
        </p:nvPicPr>
        <p:blipFill>
          <a:blip r:embed="rId6"/>
          <a:srcRect/>
          <a:stretch>
            <a:fillRect/>
          </a:stretch>
        </p:blipFill>
        <p:spPr bwMode="auto">
          <a:xfrm>
            <a:off x="7299325" y="5199083"/>
            <a:ext cx="1304925" cy="869950"/>
          </a:xfrm>
          <a:prstGeom prst="rect">
            <a:avLst/>
          </a:prstGeom>
          <a:noFill/>
          <a:ln w="9525">
            <a:noFill/>
            <a:miter lim="800000"/>
            <a:headEnd/>
            <a:tailEnd/>
          </a:ln>
        </p:spPr>
      </p:pic>
      <p:sp>
        <p:nvSpPr>
          <p:cNvPr id="21" name="AutoShape 30"/>
          <p:cNvSpPr>
            <a:spLocks noChangeArrowheads="1"/>
          </p:cNvSpPr>
          <p:nvPr/>
        </p:nvSpPr>
        <p:spPr bwMode="auto">
          <a:xfrm>
            <a:off x="4932363" y="3448071"/>
            <a:ext cx="1152525" cy="1325562"/>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第三代</a:t>
            </a:r>
            <a:r>
              <a:rPr lang="en-US" altLang="zh-CN" sz="1200">
                <a:latin typeface="黑体" pitchFamily="49" charset="-122"/>
                <a:ea typeface="黑体" pitchFamily="49" charset="-122"/>
              </a:rPr>
              <a:t>RDBMS</a:t>
            </a:r>
          </a:p>
          <a:p>
            <a:pPr algn="ctr" eaLnBrk="1" hangingPunct="1">
              <a:buFont typeface="Arial" pitchFamily="34" charset="0"/>
              <a:buNone/>
            </a:pPr>
            <a:r>
              <a:rPr lang="zh-CN" altLang="en-US" sz="1200">
                <a:latin typeface="黑体" pitchFamily="49" charset="-122"/>
                <a:ea typeface="黑体" pitchFamily="49" charset="-122"/>
              </a:rPr>
              <a:t>大规模普及</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IBM DB2</a:t>
            </a:r>
          </a:p>
          <a:p>
            <a:pPr algn="ctr" eaLnBrk="1" hangingPunct="1">
              <a:buFont typeface="Arial" pitchFamily="34" charset="0"/>
              <a:buNone/>
            </a:pPr>
            <a:r>
              <a:rPr lang="en-US" altLang="zh-CN" sz="1200">
                <a:latin typeface="黑体" pitchFamily="49" charset="-122"/>
                <a:ea typeface="黑体" pitchFamily="49" charset="-122"/>
              </a:rPr>
              <a:t>MS SQL Server</a:t>
            </a:r>
          </a:p>
          <a:p>
            <a:pPr algn="ctr" eaLnBrk="1" hangingPunct="1">
              <a:buFont typeface="Arial" pitchFamily="34" charset="0"/>
              <a:buNone/>
            </a:pPr>
            <a:r>
              <a:rPr lang="en-US" altLang="zh-CN" sz="1200">
                <a:latin typeface="黑体" pitchFamily="49" charset="-122"/>
                <a:ea typeface="黑体" pitchFamily="49" charset="-122"/>
              </a:rPr>
              <a:t>Oracle DB</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80</a:t>
            </a:r>
            <a:r>
              <a:rPr lang="zh-CN" altLang="en-US" sz="1200">
                <a:latin typeface="黑体" pitchFamily="49" charset="-122"/>
                <a:ea typeface="黑体" pitchFamily="49" charset="-122"/>
              </a:rPr>
              <a:t>年代后期）</a:t>
            </a:r>
            <a:endParaRPr lang="zh-CN" altLang="en-US" b="0">
              <a:latin typeface="Arial" pitchFamily="34" charset="0"/>
              <a:ea typeface="宋体" pitchFamily="2" charset="-122"/>
            </a:endParaRPr>
          </a:p>
        </p:txBody>
      </p:sp>
      <p:sp>
        <p:nvSpPr>
          <p:cNvPr id="22" name="AutoShape 30"/>
          <p:cNvSpPr>
            <a:spLocks noChangeArrowheads="1"/>
          </p:cNvSpPr>
          <p:nvPr/>
        </p:nvSpPr>
        <p:spPr bwMode="auto">
          <a:xfrm>
            <a:off x="4184650" y="4773633"/>
            <a:ext cx="647700"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1981</a:t>
            </a:r>
            <a:endParaRPr lang="zh-CN" altLang="en-US" sz="1400" noProof="1" smtClean="0">
              <a:latin typeface="黑体" pitchFamily="49" charset="-122"/>
              <a:ea typeface="黑体" pitchFamily="49" charset="-122"/>
            </a:endParaRPr>
          </a:p>
        </p:txBody>
      </p:sp>
      <p:sp>
        <p:nvSpPr>
          <p:cNvPr id="23" name="AutoShape 30"/>
          <p:cNvSpPr>
            <a:spLocks noChangeArrowheads="1"/>
          </p:cNvSpPr>
          <p:nvPr/>
        </p:nvSpPr>
        <p:spPr bwMode="auto">
          <a:xfrm>
            <a:off x="755650" y="4773633"/>
            <a:ext cx="647700" cy="315913"/>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1963</a:t>
            </a:r>
            <a:endParaRPr lang="zh-CN" altLang="en-US" sz="1400" noProof="1" smtClean="0">
              <a:latin typeface="黑体" pitchFamily="49" charset="-122"/>
              <a:ea typeface="黑体" pitchFamily="49" charset="-122"/>
            </a:endParaRPr>
          </a:p>
        </p:txBody>
      </p:sp>
      <p:sp>
        <p:nvSpPr>
          <p:cNvPr id="24" name="AutoShape 30"/>
          <p:cNvSpPr>
            <a:spLocks noChangeArrowheads="1"/>
          </p:cNvSpPr>
          <p:nvPr/>
        </p:nvSpPr>
        <p:spPr bwMode="auto">
          <a:xfrm>
            <a:off x="7308850" y="4806971"/>
            <a:ext cx="647700" cy="315912"/>
          </a:xfrm>
          <a:prstGeom prst="flowChartAlternateProcess">
            <a:avLst/>
          </a:prstGeom>
          <a:solidFill>
            <a:schemeClr val="accent6">
              <a:lumMod val="20000"/>
              <a:lumOff val="80000"/>
            </a:schemeClr>
          </a:solidFill>
          <a:ln w="38100">
            <a:solidFill>
              <a:srgbClr val="FF0000"/>
            </a:solidFill>
            <a:miter lim="800000"/>
          </a:ln>
          <a:effectLst/>
        </p:spPr>
        <p:txBody>
          <a:bodyPr wrap="none"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122"/>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122"/>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122"/>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122"/>
              </a:defRPr>
            </a:lvl9pPr>
          </a:lstStyle>
          <a:p>
            <a:pPr algn="ctr" eaLnBrk="1" hangingPunct="1">
              <a:buFont typeface="Arial" charset="0"/>
              <a:buNone/>
              <a:defRPr/>
            </a:pPr>
            <a:r>
              <a:rPr lang="en-US" altLang="zh-CN" sz="1400" noProof="1" smtClean="0">
                <a:latin typeface="黑体" pitchFamily="49" charset="-122"/>
                <a:ea typeface="黑体" pitchFamily="49" charset="-122"/>
              </a:rPr>
              <a:t>2014</a:t>
            </a:r>
            <a:endParaRPr lang="zh-CN" altLang="en-US" sz="1400" noProof="1" smtClean="0">
              <a:latin typeface="黑体" pitchFamily="49" charset="-122"/>
              <a:ea typeface="黑体" pitchFamily="49" charset="-122"/>
            </a:endParaRPr>
          </a:p>
        </p:txBody>
      </p:sp>
      <p:sp>
        <p:nvSpPr>
          <p:cNvPr id="25" name="AutoShape 30"/>
          <p:cNvSpPr>
            <a:spLocks noChangeArrowheads="1"/>
          </p:cNvSpPr>
          <p:nvPr/>
        </p:nvSpPr>
        <p:spPr bwMode="auto">
          <a:xfrm>
            <a:off x="5724525" y="5092721"/>
            <a:ext cx="1501775" cy="1265237"/>
          </a:xfrm>
          <a:prstGeom prst="flowChartAlternateProcess">
            <a:avLst/>
          </a:prstGeom>
          <a:solidFill>
            <a:srgbClr val="84CFFE"/>
          </a:solidFill>
          <a:ln w="38100">
            <a:solidFill>
              <a:srgbClr val="FF0000"/>
            </a:solidFill>
            <a:miter lim="800000"/>
            <a:headEnd/>
            <a:tailEnd/>
          </a:ln>
        </p:spPr>
        <p:txBody>
          <a:bodyPr wrap="none" anchor="ctr"/>
          <a:lstStyle/>
          <a:p>
            <a:pPr algn="ctr" eaLnBrk="1" hangingPunct="1">
              <a:buFont typeface="Arial" pitchFamily="34" charset="0"/>
              <a:buNone/>
            </a:pPr>
            <a:r>
              <a:rPr lang="zh-CN" altLang="en-US" sz="1200">
                <a:latin typeface="黑体" pitchFamily="49" charset="-122"/>
                <a:ea typeface="黑体" pitchFamily="49" charset="-122"/>
              </a:rPr>
              <a:t>海量数据存储与处理</a:t>
            </a:r>
            <a:endParaRPr lang="en-US" altLang="zh-CN" sz="1200">
              <a:latin typeface="黑体" pitchFamily="49" charset="-122"/>
              <a:ea typeface="黑体" pitchFamily="49" charset="-122"/>
            </a:endParaRPr>
          </a:p>
          <a:p>
            <a:pPr algn="ctr" eaLnBrk="1" hangingPunct="1">
              <a:buFont typeface="Arial" pitchFamily="34" charset="0"/>
              <a:buNone/>
            </a:pPr>
            <a:r>
              <a:rPr lang="en-US" altLang="zh-CN" sz="1200">
                <a:latin typeface="黑体" pitchFamily="49" charset="-122"/>
                <a:ea typeface="黑体" pitchFamily="49" charset="-122"/>
              </a:rPr>
              <a:t>GFS, MR, Bigdata</a:t>
            </a:r>
          </a:p>
          <a:p>
            <a:pPr algn="ctr" eaLnBrk="1" hangingPunct="1">
              <a:buFont typeface="Arial" pitchFamily="34" charset="0"/>
              <a:buNone/>
            </a:pPr>
            <a:r>
              <a:rPr lang="en-US" altLang="zh-CN" sz="1200">
                <a:latin typeface="黑体" pitchFamily="49" charset="-122"/>
                <a:ea typeface="黑体" pitchFamily="49" charset="-122"/>
              </a:rPr>
              <a:t>Spark, Impala, …</a:t>
            </a:r>
          </a:p>
          <a:p>
            <a:pPr algn="ctr" eaLnBrk="1" hangingPunct="1">
              <a:buFont typeface="Arial" pitchFamily="34" charset="0"/>
              <a:buNone/>
            </a:pPr>
            <a:r>
              <a:rPr lang="en-US" altLang="zh-CN" sz="1200">
                <a:latin typeface="黑体" pitchFamily="49" charset="-122"/>
                <a:ea typeface="黑体" pitchFamily="49" charset="-122"/>
              </a:rPr>
              <a:t>KV</a:t>
            </a:r>
            <a:r>
              <a:rPr lang="zh-CN" altLang="en-US" sz="1200">
                <a:latin typeface="黑体" pitchFamily="49" charset="-122"/>
                <a:ea typeface="黑体" pitchFamily="49" charset="-122"/>
              </a:rPr>
              <a:t>，列存储</a:t>
            </a:r>
            <a:r>
              <a:rPr lang="en-US" altLang="zh-CN" sz="1200">
                <a:latin typeface="黑体" pitchFamily="49" charset="-122"/>
                <a:ea typeface="黑体" pitchFamily="49" charset="-122"/>
              </a:rPr>
              <a:t>…</a:t>
            </a:r>
          </a:p>
          <a:p>
            <a:pPr algn="ctr" eaLnBrk="1" hangingPunct="1">
              <a:buFont typeface="Arial" pitchFamily="34" charset="0"/>
              <a:buNone/>
            </a:pPr>
            <a:r>
              <a:rPr lang="zh-CN" altLang="en-US" sz="1200">
                <a:latin typeface="黑体" pitchFamily="49" charset="-122"/>
                <a:ea typeface="黑体" pitchFamily="49" charset="-122"/>
              </a:rPr>
              <a:t>（</a:t>
            </a:r>
            <a:r>
              <a:rPr lang="en-US" altLang="zh-CN" sz="1200">
                <a:latin typeface="黑体" pitchFamily="49" charset="-122"/>
                <a:ea typeface="黑体" pitchFamily="49" charset="-122"/>
              </a:rPr>
              <a:t>2008--</a:t>
            </a:r>
            <a:r>
              <a:rPr lang="zh-CN" altLang="en-US" sz="1200">
                <a:latin typeface="黑体" pitchFamily="49" charset="-122"/>
                <a:ea typeface="黑体" pitchFamily="49" charset="-122"/>
              </a:rPr>
              <a:t>）</a:t>
            </a:r>
            <a:endParaRPr lang="en-US" altLang="zh-CN" sz="1200">
              <a:latin typeface="黑体" pitchFamily="49" charset="-122"/>
              <a:ea typeface="黑体" pitchFamily="49" charset="-122"/>
            </a:endParaRPr>
          </a:p>
        </p:txBody>
      </p:sp>
      <p:sp>
        <p:nvSpPr>
          <p:cNvPr id="26" name="TextBox 3"/>
          <p:cNvSpPr txBox="1">
            <a:spLocks noChangeArrowheads="1"/>
          </p:cNvSpPr>
          <p:nvPr/>
        </p:nvSpPr>
        <p:spPr bwMode="auto">
          <a:xfrm>
            <a:off x="354013" y="142852"/>
            <a:ext cx="8394700" cy="707886"/>
          </a:xfrm>
          <a:prstGeom prst="rect">
            <a:avLst/>
          </a:prstGeom>
          <a:noFill/>
          <a:ln w="9525">
            <a:noFill/>
            <a:miter lim="800000"/>
            <a:headEnd/>
            <a:tailEnd/>
          </a:ln>
        </p:spPr>
        <p:txBody>
          <a:bodyPr>
            <a:spAutoFit/>
          </a:bodyPr>
          <a:lstStyle/>
          <a:p>
            <a:pPr marL="914400" lvl="1" indent="-914400" eaLnBrk="0" hangingPunct="0">
              <a:defRPr/>
            </a:pPr>
            <a:r>
              <a:rPr lang="zh-CN" altLang="en-US" sz="4000" b="1" dirty="0" smtClean="0">
                <a:latin typeface="Arial Unicode MS" pitchFamily="34" charset="-122"/>
                <a:ea typeface="黑体" pitchFamily="49" charset="-122"/>
                <a:cs typeface="+mj-cs"/>
                <a:sym typeface="黑体" panose="02010609060101010101" pitchFamily="49" charset="-122"/>
              </a:rPr>
              <a:t>大数据的</a:t>
            </a:r>
            <a:r>
              <a:rPr lang="zh-CN" altLang="en-US" sz="4000" b="1" dirty="0" smtClean="0">
                <a:latin typeface="Arial Unicode MS" pitchFamily="34" charset="-122"/>
                <a:ea typeface="黑体" pitchFamily="49" charset="-122"/>
                <a:cs typeface="+mj-cs"/>
                <a:sym typeface="黑体" panose="02010609060101010101" pitchFamily="49" charset="-122"/>
              </a:rPr>
              <a:t>管理</a:t>
            </a:r>
            <a:endParaRPr lang="zh-CN" altLang="en-US" sz="4000" b="1" dirty="0">
              <a:latin typeface="Arial Unicode MS" pitchFamily="34" charset="-122"/>
              <a:ea typeface="黑体" pitchFamily="49" charset="-122"/>
              <a:cs typeface="+mj-cs"/>
              <a:sym typeface="黑体" panose="02010609060101010101" pitchFamily="49"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smtClean="0"/>
              <a:t>Artificial Intelligence </a:t>
            </a:r>
            <a:endParaRPr lang="zh-CN" altLang="en-US" b="1" dirty="0"/>
          </a:p>
        </p:txBody>
      </p:sp>
      <p:sp>
        <p:nvSpPr>
          <p:cNvPr id="4" name="灯片编号占位符 3"/>
          <p:cNvSpPr>
            <a:spLocks noGrp="1"/>
          </p:cNvSpPr>
          <p:nvPr>
            <p:ph type="sldNum" sz="quarter" idx="10"/>
          </p:nvPr>
        </p:nvSpPr>
        <p:spPr/>
        <p:txBody>
          <a:bodyPr/>
          <a:lstStyle/>
          <a:p>
            <a:pPr>
              <a:defRPr/>
            </a:pPr>
            <a:fld id="{3AD224E6-15A8-4E74-8987-281A30D56C8B}" type="slidenum">
              <a:rPr lang="zh-CN" altLang="en-US" smtClean="0"/>
              <a:pPr>
                <a:defRPr/>
              </a:pPr>
              <a:t>9</a:t>
            </a:fld>
            <a:endParaRPr lang="zh-CN" altLang="en-US" dirty="0"/>
          </a:p>
        </p:txBody>
      </p:sp>
      <p:graphicFrame>
        <p:nvGraphicFramePr>
          <p:cNvPr id="7" name="内容占位符 6"/>
          <p:cNvGraphicFramePr>
            <a:graphicFrameLocks noGrp="1"/>
          </p:cNvGraphicFramePr>
          <p:nvPr>
            <p:ph idx="1"/>
          </p:nvPr>
        </p:nvGraphicFramePr>
        <p:xfrm>
          <a:off x="285750" y="1000125"/>
          <a:ext cx="8501063" cy="5429250"/>
        </p:xfrm>
        <a:graphic>
          <a:graphicData uri="http://schemas.openxmlformats.org/drawingml/2006/chart">
            <c:chart xmlns:c="http://schemas.openxmlformats.org/drawingml/2006/chart" xmlns:r="http://schemas.openxmlformats.org/officeDocument/2006/relationships" r:id="rId2"/>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经典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48923</TotalTime>
  <Words>2976</Words>
  <Application>Microsoft Office PowerPoint</Application>
  <PresentationFormat>全屏显示(4:3)</PresentationFormat>
  <Paragraphs>364</Paragraphs>
  <Slides>36</Slides>
  <Notes>14</Notes>
  <HiddenSlides>0</HiddenSlides>
  <MMClips>0</MMClips>
  <ScaleCrop>false</ScaleCrop>
  <HeadingPairs>
    <vt:vector size="4" baseType="variant">
      <vt:variant>
        <vt:lpstr>主题</vt:lpstr>
      </vt:variant>
      <vt:variant>
        <vt:i4>1</vt:i4>
      </vt:variant>
      <vt:variant>
        <vt:lpstr>幻灯片标题</vt:lpstr>
      </vt:variant>
      <vt:variant>
        <vt:i4>36</vt:i4>
      </vt:variant>
    </vt:vector>
  </HeadingPairs>
  <TitlesOfParts>
    <vt:vector size="37" baseType="lpstr">
      <vt:lpstr>默认设计模板</vt:lpstr>
      <vt:lpstr>幻灯片 1</vt:lpstr>
      <vt:lpstr>个人简介</vt:lpstr>
      <vt:lpstr>北航大数据科学与工程国际联合研究中心</vt:lpstr>
      <vt:lpstr>国家重点基础研究发展计划</vt:lpstr>
      <vt:lpstr>北京市大数据科学与脑机智能创新中心</vt:lpstr>
      <vt:lpstr>研究方向与机构设置</vt:lpstr>
      <vt:lpstr>幻灯片 7</vt:lpstr>
      <vt:lpstr>幻灯片 8</vt:lpstr>
      <vt:lpstr>Artificial Intelligence </vt:lpstr>
      <vt:lpstr>Social Networks </vt:lpstr>
      <vt:lpstr>Big Data </vt:lpstr>
      <vt:lpstr>AI + SN + BD</vt:lpstr>
      <vt:lpstr>幻灯片 13</vt:lpstr>
      <vt:lpstr>Challenging Aspect1</vt:lpstr>
      <vt:lpstr>Challenging Aspect1-例1</vt:lpstr>
      <vt:lpstr>Challenging Aspect1-例2</vt:lpstr>
      <vt:lpstr>Challenging Aspect1-例3</vt:lpstr>
      <vt:lpstr>Challenging Aspect1-例3</vt:lpstr>
      <vt:lpstr>幻灯片 19</vt:lpstr>
      <vt:lpstr>Challenging Aspect2-例4</vt:lpstr>
      <vt:lpstr>Challenging Aspect2-例4</vt:lpstr>
      <vt:lpstr>幻灯片 22</vt:lpstr>
      <vt:lpstr>Challenging Aspect3-例5</vt:lpstr>
      <vt:lpstr>Challenging Aspect3-例5</vt:lpstr>
      <vt:lpstr>Challenging Aspect3-例6</vt:lpstr>
      <vt:lpstr>Negative Aspect3-例6</vt:lpstr>
      <vt:lpstr>Challenging Aspect3-例7</vt:lpstr>
      <vt:lpstr>Challenging Aspect3-例8</vt:lpstr>
      <vt:lpstr>幻灯片 29</vt:lpstr>
      <vt:lpstr>Challenging Aspect4-例9</vt:lpstr>
      <vt:lpstr>幻灯片 31</vt:lpstr>
      <vt:lpstr>Challenging Aspect5-例10</vt:lpstr>
      <vt:lpstr>Challenging Aspect5-例10</vt:lpstr>
      <vt:lpstr>The Fourth Age of Research</vt:lpstr>
      <vt:lpstr>The Fourth Age of Research</vt:lpstr>
      <vt:lpstr>幻灯片 36</vt:lpstr>
    </vt:vector>
  </TitlesOfParts>
  <Company>CUG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Mask</dc:creator>
  <cp:lastModifiedBy>shuai.ma</cp:lastModifiedBy>
  <cp:revision>4813</cp:revision>
  <dcterms:created xsi:type="dcterms:W3CDTF">2010-07-14T15:56:11Z</dcterms:created>
  <dcterms:modified xsi:type="dcterms:W3CDTF">2017-05-07T03:22:05Z</dcterms:modified>
</cp:coreProperties>
</file>